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59" r:id="rId3"/>
    <p:sldId id="260" r:id="rId4"/>
    <p:sldId id="261" r:id="rId5"/>
    <p:sldId id="262" r:id="rId6"/>
    <p:sldId id="263" r:id="rId7"/>
    <p:sldId id="310" r:id="rId8"/>
    <p:sldId id="311" r:id="rId9"/>
    <p:sldId id="312" r:id="rId10"/>
    <p:sldId id="313" r:id="rId11"/>
    <p:sldId id="314" r:id="rId12"/>
    <p:sldId id="315" r:id="rId13"/>
    <p:sldId id="316" r:id="rId14"/>
    <p:sldId id="317" r:id="rId15"/>
    <p:sldId id="318" r:id="rId16"/>
    <p:sldId id="319" r:id="rId17"/>
    <p:sldId id="320" r:id="rId18"/>
    <p:sldId id="321" r:id="rId19"/>
    <p:sldId id="322" r:id="rId20"/>
    <p:sldId id="323" r:id="rId21"/>
    <p:sldId id="325" r:id="rId22"/>
    <p:sldId id="326" r:id="rId23"/>
    <p:sldId id="327" r:id="rId24"/>
    <p:sldId id="328" r:id="rId25"/>
    <p:sldId id="329" r:id="rId26"/>
    <p:sldId id="330" r:id="rId27"/>
    <p:sldId id="331" r:id="rId28"/>
    <p:sldId id="332" r:id="rId29"/>
    <p:sldId id="333" r:id="rId30"/>
    <p:sldId id="334" r:id="rId31"/>
    <p:sldId id="324" r:id="rId32"/>
    <p:sldId id="335" r:id="rId33"/>
    <p:sldId id="340" r:id="rId34"/>
    <p:sldId id="341" r:id="rId35"/>
    <p:sldId id="336" r:id="rId36"/>
    <p:sldId id="337" r:id="rId37"/>
    <p:sldId id="342" r:id="rId38"/>
    <p:sldId id="343" r:id="rId39"/>
    <p:sldId id="344" r:id="rId40"/>
    <p:sldId id="345" r:id="rId41"/>
    <p:sldId id="346" r:id="rId42"/>
    <p:sldId id="347" r:id="rId43"/>
    <p:sldId id="338" r:id="rId44"/>
    <p:sldId id="348" r:id="rId45"/>
    <p:sldId id="349" r:id="rId46"/>
    <p:sldId id="352" r:id="rId47"/>
    <p:sldId id="353" r:id="rId48"/>
    <p:sldId id="354" r:id="rId49"/>
    <p:sldId id="355" r:id="rId50"/>
    <p:sldId id="356" r:id="rId51"/>
    <p:sldId id="350" r:id="rId52"/>
    <p:sldId id="357" r:id="rId53"/>
    <p:sldId id="359" r:id="rId54"/>
    <p:sldId id="360" r:id="rId55"/>
    <p:sldId id="361" r:id="rId56"/>
    <p:sldId id="362" r:id="rId57"/>
    <p:sldId id="365" r:id="rId58"/>
    <p:sldId id="363" r:id="rId59"/>
    <p:sldId id="366" r:id="rId60"/>
    <p:sldId id="367" r:id="rId61"/>
    <p:sldId id="364" r:id="rId62"/>
    <p:sldId id="358" r:id="rId63"/>
    <p:sldId id="368" r:id="rId64"/>
    <p:sldId id="369" r:id="rId65"/>
    <p:sldId id="370" r:id="rId66"/>
    <p:sldId id="371" r:id="rId67"/>
    <p:sldId id="372" r:id="rId68"/>
    <p:sldId id="373" r:id="rId69"/>
    <p:sldId id="374" r:id="rId70"/>
    <p:sldId id="375" r:id="rId71"/>
    <p:sldId id="376" r:id="rId72"/>
    <p:sldId id="377" r:id="rId73"/>
    <p:sldId id="378" r:id="rId74"/>
    <p:sldId id="380" r:id="rId75"/>
    <p:sldId id="379" r:id="rId76"/>
    <p:sldId id="381" r:id="rId77"/>
    <p:sldId id="382" r:id="rId78"/>
    <p:sldId id="383" r:id="rId79"/>
    <p:sldId id="384" r:id="rId80"/>
    <p:sldId id="385" r:id="rId81"/>
    <p:sldId id="351" r:id="rId82"/>
    <p:sldId id="339" r:id="rId83"/>
    <p:sldId id="386" r:id="rId84"/>
    <p:sldId id="387" r:id="rId85"/>
    <p:sldId id="388" r:id="rId86"/>
    <p:sldId id="389" r:id="rId87"/>
    <p:sldId id="390" r:id="rId88"/>
    <p:sldId id="393" r:id="rId89"/>
    <p:sldId id="394" r:id="rId90"/>
    <p:sldId id="395" r:id="rId91"/>
    <p:sldId id="396" r:id="rId92"/>
    <p:sldId id="397" r:id="rId93"/>
    <p:sldId id="398" r:id="rId94"/>
    <p:sldId id="399" r:id="rId95"/>
    <p:sldId id="400" r:id="rId96"/>
    <p:sldId id="401" r:id="rId97"/>
    <p:sldId id="402" r:id="rId98"/>
    <p:sldId id="403" r:id="rId99"/>
    <p:sldId id="404" r:id="rId100"/>
    <p:sldId id="391" r:id="rId101"/>
    <p:sldId id="405" r:id="rId102"/>
    <p:sldId id="406" r:id="rId103"/>
    <p:sldId id="407" r:id="rId104"/>
    <p:sldId id="408" r:id="rId105"/>
    <p:sldId id="409" r:id="rId106"/>
    <p:sldId id="410" r:id="rId107"/>
    <p:sldId id="411" r:id="rId108"/>
    <p:sldId id="412" r:id="rId109"/>
    <p:sldId id="413" r:id="rId110"/>
    <p:sldId id="415" r:id="rId111"/>
    <p:sldId id="416" r:id="rId112"/>
    <p:sldId id="417" r:id="rId113"/>
    <p:sldId id="414" r:id="rId114"/>
    <p:sldId id="418" r:id="rId115"/>
    <p:sldId id="419" r:id="rId116"/>
    <p:sldId id="420" r:id="rId117"/>
    <p:sldId id="422" r:id="rId118"/>
    <p:sldId id="423" r:id="rId119"/>
    <p:sldId id="424" r:id="rId120"/>
    <p:sldId id="425" r:id="rId121"/>
    <p:sldId id="426" r:id="rId122"/>
    <p:sldId id="427" r:id="rId123"/>
    <p:sldId id="428" r:id="rId124"/>
    <p:sldId id="429" r:id="rId125"/>
    <p:sldId id="431" r:id="rId126"/>
    <p:sldId id="432" r:id="rId127"/>
    <p:sldId id="433" r:id="rId128"/>
    <p:sldId id="421" r:id="rId129"/>
    <p:sldId id="392" r:id="rId130"/>
  </p:sldIdLst>
  <p:sldSz cx="9906000" cy="6858000" type="A4"/>
  <p:notesSz cx="6858000" cy="9144000"/>
  <p:defaultTextStyle>
    <a:defPPr>
      <a:defRPr lang="en-US"/>
    </a:defPPr>
    <a:lvl1pPr marL="0" algn="l" defTabSz="457166" rtl="0" eaLnBrk="1" latinLnBrk="0" hangingPunct="1">
      <a:defRPr sz="1800" kern="1200">
        <a:solidFill>
          <a:schemeClr val="tx1"/>
        </a:solidFill>
        <a:latin typeface="+mn-lt"/>
        <a:ea typeface="+mn-ea"/>
        <a:cs typeface="+mn-cs"/>
      </a:defRPr>
    </a:lvl1pPr>
    <a:lvl2pPr marL="457166" algn="l" defTabSz="457166" rtl="0" eaLnBrk="1" latinLnBrk="0" hangingPunct="1">
      <a:defRPr sz="1800" kern="1200">
        <a:solidFill>
          <a:schemeClr val="tx1"/>
        </a:solidFill>
        <a:latin typeface="+mn-lt"/>
        <a:ea typeface="+mn-ea"/>
        <a:cs typeface="+mn-cs"/>
      </a:defRPr>
    </a:lvl2pPr>
    <a:lvl3pPr marL="914333" algn="l" defTabSz="457166" rtl="0" eaLnBrk="1" latinLnBrk="0" hangingPunct="1">
      <a:defRPr sz="1800" kern="1200">
        <a:solidFill>
          <a:schemeClr val="tx1"/>
        </a:solidFill>
        <a:latin typeface="+mn-lt"/>
        <a:ea typeface="+mn-ea"/>
        <a:cs typeface="+mn-cs"/>
      </a:defRPr>
    </a:lvl3pPr>
    <a:lvl4pPr marL="1371500" algn="l" defTabSz="457166" rtl="0" eaLnBrk="1" latinLnBrk="0" hangingPunct="1">
      <a:defRPr sz="1800" kern="1200">
        <a:solidFill>
          <a:schemeClr val="tx1"/>
        </a:solidFill>
        <a:latin typeface="+mn-lt"/>
        <a:ea typeface="+mn-ea"/>
        <a:cs typeface="+mn-cs"/>
      </a:defRPr>
    </a:lvl4pPr>
    <a:lvl5pPr marL="1828667" algn="l" defTabSz="457166" rtl="0" eaLnBrk="1" latinLnBrk="0" hangingPunct="1">
      <a:defRPr sz="1800" kern="1200">
        <a:solidFill>
          <a:schemeClr val="tx1"/>
        </a:solidFill>
        <a:latin typeface="+mn-lt"/>
        <a:ea typeface="+mn-ea"/>
        <a:cs typeface="+mn-cs"/>
      </a:defRPr>
    </a:lvl5pPr>
    <a:lvl6pPr marL="2285832" algn="l" defTabSz="457166" rtl="0" eaLnBrk="1" latinLnBrk="0" hangingPunct="1">
      <a:defRPr sz="1800" kern="1200">
        <a:solidFill>
          <a:schemeClr val="tx1"/>
        </a:solidFill>
        <a:latin typeface="+mn-lt"/>
        <a:ea typeface="+mn-ea"/>
        <a:cs typeface="+mn-cs"/>
      </a:defRPr>
    </a:lvl6pPr>
    <a:lvl7pPr marL="2742999" algn="l" defTabSz="457166" rtl="0" eaLnBrk="1" latinLnBrk="0" hangingPunct="1">
      <a:defRPr sz="1800" kern="1200">
        <a:solidFill>
          <a:schemeClr val="tx1"/>
        </a:solidFill>
        <a:latin typeface="+mn-lt"/>
        <a:ea typeface="+mn-ea"/>
        <a:cs typeface="+mn-cs"/>
      </a:defRPr>
    </a:lvl7pPr>
    <a:lvl8pPr marL="3200166" algn="l" defTabSz="457166" rtl="0" eaLnBrk="1" latinLnBrk="0" hangingPunct="1">
      <a:defRPr sz="1800" kern="1200">
        <a:solidFill>
          <a:schemeClr val="tx1"/>
        </a:solidFill>
        <a:latin typeface="+mn-lt"/>
        <a:ea typeface="+mn-ea"/>
        <a:cs typeface="+mn-cs"/>
      </a:defRPr>
    </a:lvl8pPr>
    <a:lvl9pPr marL="3657333" algn="l" defTabSz="45716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8923" autoAdjust="0"/>
  </p:normalViewPr>
  <p:slideViewPr>
    <p:cSldViewPr snapToGrid="0">
      <p:cViewPr varScale="1">
        <p:scale>
          <a:sx n="84" d="100"/>
          <a:sy n="84" d="100"/>
        </p:scale>
        <p:origin x="1181" y="82"/>
      </p:cViewPr>
      <p:guideLst>
        <p:guide orient="horz" pos="2160"/>
        <p:guide pos="312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viewProps" Target="view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Title 1"/>
          <p:cNvSpPr>
            <a:spLocks noGrp="1"/>
          </p:cNvSpPr>
          <p:nvPr>
            <p:ph type="ctrTitle"/>
          </p:nvPr>
        </p:nvSpPr>
        <p:spPr>
          <a:xfrm>
            <a:off x="3219449" y="1964269"/>
            <a:ext cx="5848152" cy="2421464"/>
          </a:xfrm>
        </p:spPr>
        <p:txBody>
          <a:bodyPr anchor="b">
            <a:normAutofit/>
          </a:bodyPr>
          <a:lstStyle>
            <a:lvl1pPr algn="r">
              <a:defRPr sz="4700">
                <a:effectLst/>
              </a:defRPr>
            </a:lvl1pPr>
          </a:lstStyle>
          <a:p>
            <a:r>
              <a:rPr lang="ru-RU" smtClean="0"/>
              <a:t>Образец заголовка</a:t>
            </a:r>
            <a:endParaRPr lang="en-US" dirty="0"/>
          </a:p>
        </p:txBody>
      </p:sp>
      <p:sp>
        <p:nvSpPr>
          <p:cNvPr id="3" name="Subtitle 2"/>
          <p:cNvSpPr>
            <a:spLocks noGrp="1"/>
          </p:cNvSpPr>
          <p:nvPr>
            <p:ph type="subTitle" idx="1"/>
          </p:nvPr>
        </p:nvSpPr>
        <p:spPr>
          <a:xfrm>
            <a:off x="3219449" y="4385734"/>
            <a:ext cx="5848152" cy="1405466"/>
          </a:xfrm>
        </p:spPr>
        <p:txBody>
          <a:bodyPr anchor="t">
            <a:normAutofit/>
          </a:bodyPr>
          <a:lstStyle>
            <a:lvl1pPr marL="0" indent="0" algn="r">
              <a:buNone/>
              <a:defRPr sz="1800" cap="all">
                <a:solidFill>
                  <a:schemeClr val="tx1"/>
                </a:solidFill>
              </a:defRPr>
            </a:lvl1pPr>
            <a:lvl2pPr marL="457166" indent="0" algn="ctr">
              <a:buNone/>
              <a:defRPr>
                <a:solidFill>
                  <a:schemeClr val="tx1">
                    <a:tint val="75000"/>
                  </a:schemeClr>
                </a:solidFill>
              </a:defRPr>
            </a:lvl2pPr>
            <a:lvl3pPr marL="914333" indent="0" algn="ctr">
              <a:buNone/>
              <a:defRPr>
                <a:solidFill>
                  <a:schemeClr val="tx1">
                    <a:tint val="75000"/>
                  </a:schemeClr>
                </a:solidFill>
              </a:defRPr>
            </a:lvl3pPr>
            <a:lvl4pPr marL="1371500" indent="0" algn="ctr">
              <a:buNone/>
              <a:defRPr>
                <a:solidFill>
                  <a:schemeClr val="tx1">
                    <a:tint val="75000"/>
                  </a:schemeClr>
                </a:solidFill>
              </a:defRPr>
            </a:lvl4pPr>
            <a:lvl5pPr marL="1828667" indent="0" algn="ctr">
              <a:buNone/>
              <a:defRPr>
                <a:solidFill>
                  <a:schemeClr val="tx1">
                    <a:tint val="75000"/>
                  </a:schemeClr>
                </a:solidFill>
              </a:defRPr>
            </a:lvl5pPr>
            <a:lvl6pPr marL="2285832" indent="0" algn="ctr">
              <a:buNone/>
              <a:defRPr>
                <a:solidFill>
                  <a:schemeClr val="tx1">
                    <a:tint val="75000"/>
                  </a:schemeClr>
                </a:solidFill>
              </a:defRPr>
            </a:lvl6pPr>
            <a:lvl7pPr marL="2742999" indent="0" algn="ctr">
              <a:buNone/>
              <a:defRPr>
                <a:solidFill>
                  <a:schemeClr val="tx1">
                    <a:tint val="75000"/>
                  </a:schemeClr>
                </a:solidFill>
              </a:defRPr>
            </a:lvl7pPr>
            <a:lvl8pPr marL="3200166" indent="0" algn="ctr">
              <a:buNone/>
              <a:defRPr>
                <a:solidFill>
                  <a:schemeClr val="tx1">
                    <a:tint val="75000"/>
                  </a:schemeClr>
                </a:solidFill>
              </a:defRPr>
            </a:lvl8pPr>
            <a:lvl9pPr marL="3657333" indent="0" algn="ctr">
              <a:buNone/>
              <a:defRPr>
                <a:solidFill>
                  <a:schemeClr val="tx1">
                    <a:tint val="75000"/>
                  </a:schemeClr>
                </a:solidFill>
              </a:defRPr>
            </a:lvl9pPr>
          </a:lstStyle>
          <a:p>
            <a:r>
              <a:rPr lang="ru-RU" smtClean="0"/>
              <a:t>Образец подзаголовка</a:t>
            </a:r>
            <a:endParaRPr lang="en-US" dirty="0"/>
          </a:p>
        </p:txBody>
      </p:sp>
      <p:sp>
        <p:nvSpPr>
          <p:cNvPr id="4" name="Date Placeholder 3"/>
          <p:cNvSpPr>
            <a:spLocks noGrp="1"/>
          </p:cNvSpPr>
          <p:nvPr>
            <p:ph type="dt" sz="half" idx="10"/>
          </p:nvPr>
        </p:nvSpPr>
        <p:spPr>
          <a:xfrm>
            <a:off x="7257704" y="5870576"/>
            <a:ext cx="1300163" cy="377825"/>
          </a:xfrm>
        </p:spPr>
        <p:txBody>
          <a:bodyPr/>
          <a:lstStyle/>
          <a:p>
            <a:fld id="{B61BEF0D-F0BB-DE4B-95CE-6DB70DBA9567}" type="datetimeFigureOut">
              <a:rPr lang="en-US" dirty="0"/>
              <a:pPr/>
              <a:t>4/30/2024</a:t>
            </a:fld>
            <a:endParaRPr lang="en-US" dirty="0"/>
          </a:p>
        </p:txBody>
      </p:sp>
      <p:sp>
        <p:nvSpPr>
          <p:cNvPr id="5" name="Footer Placeholder 4"/>
          <p:cNvSpPr>
            <a:spLocks noGrp="1"/>
          </p:cNvSpPr>
          <p:nvPr>
            <p:ph type="ftr" sz="quarter" idx="11"/>
          </p:nvPr>
        </p:nvSpPr>
        <p:spPr>
          <a:xfrm>
            <a:off x="3219451" y="5870576"/>
            <a:ext cx="3976341" cy="377825"/>
          </a:xfrm>
        </p:spPr>
        <p:txBody>
          <a:bodyPr/>
          <a:lstStyle/>
          <a:p>
            <a:endParaRPr lang="en-US" dirty="0"/>
          </a:p>
        </p:txBody>
      </p:sp>
      <p:sp>
        <p:nvSpPr>
          <p:cNvPr id="6" name="Slide Number Placeholder 5"/>
          <p:cNvSpPr>
            <a:spLocks noGrp="1"/>
          </p:cNvSpPr>
          <p:nvPr>
            <p:ph type="sldNum" sz="quarter" idx="12"/>
          </p:nvPr>
        </p:nvSpPr>
        <p:spPr>
          <a:xfrm>
            <a:off x="8619781" y="5870576"/>
            <a:ext cx="447823"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Title 1"/>
          <p:cNvSpPr>
            <a:spLocks noGrp="1"/>
          </p:cNvSpPr>
          <p:nvPr>
            <p:ph type="title"/>
          </p:nvPr>
        </p:nvSpPr>
        <p:spPr>
          <a:xfrm>
            <a:off x="557213" y="4732865"/>
            <a:ext cx="8231784" cy="566738"/>
          </a:xfrm>
        </p:spPr>
        <p:txBody>
          <a:bodyPr anchor="b">
            <a:normAutofit/>
          </a:bodyPr>
          <a:lstStyle>
            <a:lvl1pPr algn="l">
              <a:defRPr sz="2400" b="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1114426" y="932112"/>
            <a:ext cx="7117359"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166" indent="0">
              <a:buNone/>
              <a:defRPr sz="1600"/>
            </a:lvl2pPr>
            <a:lvl3pPr marL="914333" indent="0">
              <a:buNone/>
              <a:defRPr sz="1600"/>
            </a:lvl3pPr>
            <a:lvl4pPr marL="1371500" indent="0">
              <a:buNone/>
              <a:defRPr sz="1600"/>
            </a:lvl4pPr>
            <a:lvl5pPr marL="1828667" indent="0">
              <a:buNone/>
              <a:defRPr sz="1600"/>
            </a:lvl5pPr>
            <a:lvl6pPr marL="2285832" indent="0">
              <a:buNone/>
              <a:defRPr sz="1600"/>
            </a:lvl6pPr>
            <a:lvl7pPr marL="2742999" indent="0">
              <a:buNone/>
              <a:defRPr sz="1600"/>
            </a:lvl7pPr>
            <a:lvl8pPr marL="3200166" indent="0">
              <a:buNone/>
              <a:defRPr sz="1600"/>
            </a:lvl8pPr>
            <a:lvl9pPr marL="3657333"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557213" y="5299604"/>
            <a:ext cx="8231784" cy="493712"/>
          </a:xfrm>
        </p:spPr>
        <p:txBody>
          <a:bodyPr anchor="t">
            <a:normAutofit/>
          </a:bodyPr>
          <a:lstStyle>
            <a:lvl1pPr marL="0" indent="0">
              <a:buNone/>
              <a:defRPr sz="1500"/>
            </a:lvl1pPr>
            <a:lvl2pPr marL="457166" indent="0">
              <a:buNone/>
              <a:defRPr sz="1200"/>
            </a:lvl2pPr>
            <a:lvl3pPr marL="914333" indent="0">
              <a:buNone/>
              <a:defRPr sz="1000"/>
            </a:lvl3pPr>
            <a:lvl4pPr marL="1371500" indent="0">
              <a:buNone/>
              <a:defRPr sz="900"/>
            </a:lvl4pPr>
            <a:lvl5pPr marL="1828667" indent="0">
              <a:buNone/>
              <a:defRPr sz="900"/>
            </a:lvl5pPr>
            <a:lvl6pPr marL="2285832" indent="0">
              <a:buNone/>
              <a:defRPr sz="900"/>
            </a:lvl6pPr>
            <a:lvl7pPr marL="2742999" indent="0">
              <a:buNone/>
              <a:defRPr sz="900"/>
            </a:lvl7pPr>
            <a:lvl8pPr marL="3200166" indent="0">
              <a:buNone/>
              <a:defRPr sz="900"/>
            </a:lvl8pPr>
            <a:lvl9pPr marL="3657333"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Title 1"/>
          <p:cNvSpPr>
            <a:spLocks noGrp="1"/>
          </p:cNvSpPr>
          <p:nvPr>
            <p:ph type="title"/>
          </p:nvPr>
        </p:nvSpPr>
        <p:spPr>
          <a:xfrm>
            <a:off x="557214" y="609603"/>
            <a:ext cx="8231784" cy="3124199"/>
          </a:xfrm>
        </p:spPr>
        <p:txBody>
          <a:bodyPr anchor="ctr">
            <a:normAutofit/>
          </a:bodyPr>
          <a:lstStyle>
            <a:lvl1pPr algn="l">
              <a:defRPr sz="32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557214" y="4343400"/>
            <a:ext cx="8231785" cy="1447800"/>
          </a:xfrm>
        </p:spPr>
        <p:txBody>
          <a:bodyPr anchor="ctr">
            <a:normAutofit/>
          </a:bodyPr>
          <a:lstStyle>
            <a:lvl1pPr marL="0" indent="0" algn="l">
              <a:buNone/>
              <a:defRPr sz="2000">
                <a:solidFill>
                  <a:schemeClr val="tx1"/>
                </a:solidFill>
              </a:defRPr>
            </a:lvl1pPr>
            <a:lvl2pPr marL="457166" indent="0">
              <a:buNone/>
              <a:defRPr sz="1800">
                <a:solidFill>
                  <a:schemeClr val="tx1">
                    <a:tint val="75000"/>
                  </a:schemeClr>
                </a:solidFill>
              </a:defRPr>
            </a:lvl2pPr>
            <a:lvl3pPr marL="914333" indent="0">
              <a:buNone/>
              <a:defRPr sz="1600">
                <a:solidFill>
                  <a:schemeClr val="tx1">
                    <a:tint val="75000"/>
                  </a:schemeClr>
                </a:solidFill>
              </a:defRPr>
            </a:lvl3pPr>
            <a:lvl4pPr marL="1371500" indent="0">
              <a:buNone/>
              <a:defRPr sz="1500">
                <a:solidFill>
                  <a:schemeClr val="tx1">
                    <a:tint val="75000"/>
                  </a:schemeClr>
                </a:solidFill>
              </a:defRPr>
            </a:lvl4pPr>
            <a:lvl5pPr marL="1828667" indent="0">
              <a:buNone/>
              <a:defRPr sz="1500">
                <a:solidFill>
                  <a:schemeClr val="tx1">
                    <a:tint val="75000"/>
                  </a:schemeClr>
                </a:solidFill>
              </a:defRPr>
            </a:lvl5pPr>
            <a:lvl6pPr marL="2285832" indent="0">
              <a:buNone/>
              <a:defRPr sz="1500">
                <a:solidFill>
                  <a:schemeClr val="tx1">
                    <a:tint val="75000"/>
                  </a:schemeClr>
                </a:solidFill>
              </a:defRPr>
            </a:lvl6pPr>
            <a:lvl7pPr marL="2742999" indent="0">
              <a:buNone/>
              <a:defRPr sz="1500">
                <a:solidFill>
                  <a:schemeClr val="tx1">
                    <a:tint val="75000"/>
                  </a:schemeClr>
                </a:solidFill>
              </a:defRPr>
            </a:lvl7pPr>
            <a:lvl8pPr marL="3200166" indent="0">
              <a:buNone/>
              <a:defRPr sz="1500">
                <a:solidFill>
                  <a:schemeClr val="tx1">
                    <a:tint val="75000"/>
                  </a:schemeClr>
                </a:solidFill>
              </a:defRPr>
            </a:lvl8pPr>
            <a:lvl9pPr marL="3657333" indent="0">
              <a:buNone/>
              <a:defRPr sz="15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13" name="TextBox 12"/>
          <p:cNvSpPr txBox="1"/>
          <p:nvPr/>
        </p:nvSpPr>
        <p:spPr>
          <a:xfrm>
            <a:off x="8318267" y="2743200"/>
            <a:ext cx="495300" cy="584776"/>
          </a:xfrm>
          <a:prstGeom prst="rect">
            <a:avLst/>
          </a:prstGeom>
        </p:spPr>
        <p:txBody>
          <a:bodyPr vert="horz" lIns="91433" tIns="45717" rIns="91433" bIns="45717"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396723" y="823338"/>
            <a:ext cx="495300" cy="584776"/>
          </a:xfrm>
          <a:prstGeom prst="rect">
            <a:avLst/>
          </a:prstGeom>
        </p:spPr>
        <p:txBody>
          <a:bodyPr vert="horz" lIns="91433" tIns="45717" rIns="91433" bIns="45717"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806218" y="609603"/>
            <a:ext cx="7759699" cy="2743199"/>
          </a:xfrm>
        </p:spPr>
        <p:txBody>
          <a:bodyPr anchor="ctr">
            <a:normAutofit/>
          </a:bodyPr>
          <a:lstStyle>
            <a:lvl1pPr algn="l">
              <a:defRPr sz="3200" b="0" cap="none">
                <a:solidFill>
                  <a:schemeClr val="tx1"/>
                </a:solidFill>
              </a:defRPr>
            </a:lvl1pPr>
          </a:lstStyle>
          <a:p>
            <a:r>
              <a:rPr lang="ru-RU" smtClean="0"/>
              <a:t>Образец заголовка</a:t>
            </a:r>
            <a:endParaRPr lang="en-US" dirty="0"/>
          </a:p>
        </p:txBody>
      </p:sp>
      <p:sp>
        <p:nvSpPr>
          <p:cNvPr id="10" name="Text Placeholder 9"/>
          <p:cNvSpPr>
            <a:spLocks noGrp="1"/>
          </p:cNvSpPr>
          <p:nvPr>
            <p:ph type="body" sz="quarter" idx="13"/>
          </p:nvPr>
        </p:nvSpPr>
        <p:spPr>
          <a:xfrm>
            <a:off x="892023" y="3352800"/>
            <a:ext cx="7588087" cy="381000"/>
          </a:xfrm>
        </p:spPr>
        <p:txBody>
          <a:bodyPr anchor="ctr"/>
          <a:lstStyle>
            <a:lvl1pPr marL="0" indent="0">
              <a:buFontTx/>
              <a:buNone/>
              <a:defRPr/>
            </a:lvl1pPr>
            <a:lvl2pPr marL="457166" indent="0">
              <a:buFontTx/>
              <a:buNone/>
              <a:defRPr/>
            </a:lvl2pPr>
            <a:lvl3pPr marL="914333" indent="0">
              <a:buFontTx/>
              <a:buNone/>
              <a:defRPr/>
            </a:lvl3pPr>
            <a:lvl4pPr marL="1371500" indent="0">
              <a:buFontTx/>
              <a:buNone/>
              <a:defRPr/>
            </a:lvl4pPr>
            <a:lvl5pPr marL="1828667" indent="0">
              <a:buFontTx/>
              <a:buNone/>
              <a:defRPr/>
            </a:lvl5pPr>
          </a:lstStyle>
          <a:p>
            <a:pPr lvl="0"/>
            <a:r>
              <a:rPr lang="ru-RU" smtClean="0"/>
              <a:t>Образец текста</a:t>
            </a:r>
          </a:p>
        </p:txBody>
      </p:sp>
      <p:sp>
        <p:nvSpPr>
          <p:cNvPr id="3" name="Text Placeholder 2"/>
          <p:cNvSpPr>
            <a:spLocks noGrp="1"/>
          </p:cNvSpPr>
          <p:nvPr>
            <p:ph type="body" idx="1"/>
          </p:nvPr>
        </p:nvSpPr>
        <p:spPr>
          <a:xfrm>
            <a:off x="558567" y="4343400"/>
            <a:ext cx="8248798" cy="1447800"/>
          </a:xfrm>
        </p:spPr>
        <p:txBody>
          <a:bodyPr anchor="ctr">
            <a:normAutofit/>
          </a:bodyPr>
          <a:lstStyle>
            <a:lvl1pPr marL="0" indent="0" algn="l">
              <a:buNone/>
              <a:defRPr sz="2000">
                <a:solidFill>
                  <a:schemeClr val="tx1"/>
                </a:solidFill>
              </a:defRPr>
            </a:lvl1pPr>
            <a:lvl2pPr marL="457166" indent="0">
              <a:buNone/>
              <a:defRPr sz="1800">
                <a:solidFill>
                  <a:schemeClr val="tx1">
                    <a:tint val="75000"/>
                  </a:schemeClr>
                </a:solidFill>
              </a:defRPr>
            </a:lvl2pPr>
            <a:lvl3pPr marL="914333" indent="0">
              <a:buNone/>
              <a:defRPr sz="1600">
                <a:solidFill>
                  <a:schemeClr val="tx1">
                    <a:tint val="75000"/>
                  </a:schemeClr>
                </a:solidFill>
              </a:defRPr>
            </a:lvl3pPr>
            <a:lvl4pPr marL="1371500" indent="0">
              <a:buNone/>
              <a:defRPr sz="1500">
                <a:solidFill>
                  <a:schemeClr val="tx1">
                    <a:tint val="75000"/>
                  </a:schemeClr>
                </a:solidFill>
              </a:defRPr>
            </a:lvl4pPr>
            <a:lvl5pPr marL="1828667" indent="0">
              <a:buNone/>
              <a:defRPr sz="1500">
                <a:solidFill>
                  <a:schemeClr val="tx1">
                    <a:tint val="75000"/>
                  </a:schemeClr>
                </a:solidFill>
              </a:defRPr>
            </a:lvl5pPr>
            <a:lvl6pPr marL="2285832" indent="0">
              <a:buNone/>
              <a:defRPr sz="1500">
                <a:solidFill>
                  <a:schemeClr val="tx1">
                    <a:tint val="75000"/>
                  </a:schemeClr>
                </a:solidFill>
              </a:defRPr>
            </a:lvl6pPr>
            <a:lvl7pPr marL="2742999" indent="0">
              <a:buNone/>
              <a:defRPr sz="1500">
                <a:solidFill>
                  <a:schemeClr val="tx1">
                    <a:tint val="75000"/>
                  </a:schemeClr>
                </a:solidFill>
              </a:defRPr>
            </a:lvl7pPr>
            <a:lvl8pPr marL="3200166" indent="0">
              <a:buNone/>
              <a:defRPr sz="1500">
                <a:solidFill>
                  <a:schemeClr val="tx1">
                    <a:tint val="75000"/>
                  </a:schemeClr>
                </a:solidFill>
              </a:defRPr>
            </a:lvl8pPr>
            <a:lvl9pPr marL="3657333" indent="0">
              <a:buNone/>
              <a:defRPr sz="15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Title 1"/>
          <p:cNvSpPr>
            <a:spLocks noGrp="1"/>
          </p:cNvSpPr>
          <p:nvPr>
            <p:ph type="title"/>
          </p:nvPr>
        </p:nvSpPr>
        <p:spPr>
          <a:xfrm>
            <a:off x="557215" y="3308581"/>
            <a:ext cx="8231783" cy="1468800"/>
          </a:xfrm>
        </p:spPr>
        <p:txBody>
          <a:bodyPr anchor="b">
            <a:normAutofit/>
          </a:bodyPr>
          <a:lstStyle>
            <a:lvl1pPr algn="l">
              <a:defRPr sz="32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557213" y="4777381"/>
            <a:ext cx="8231784" cy="860400"/>
          </a:xfrm>
        </p:spPr>
        <p:txBody>
          <a:bodyPr anchor="t">
            <a:normAutofit/>
          </a:bodyPr>
          <a:lstStyle>
            <a:lvl1pPr marL="0" indent="0" algn="l">
              <a:buNone/>
              <a:defRPr sz="2000">
                <a:solidFill>
                  <a:schemeClr val="tx1"/>
                </a:solidFill>
              </a:defRPr>
            </a:lvl1pPr>
            <a:lvl2pPr marL="457166" indent="0">
              <a:buNone/>
              <a:defRPr sz="1800">
                <a:solidFill>
                  <a:schemeClr val="tx1">
                    <a:tint val="75000"/>
                  </a:schemeClr>
                </a:solidFill>
              </a:defRPr>
            </a:lvl2pPr>
            <a:lvl3pPr marL="914333" indent="0">
              <a:buNone/>
              <a:defRPr sz="1600">
                <a:solidFill>
                  <a:schemeClr val="tx1">
                    <a:tint val="75000"/>
                  </a:schemeClr>
                </a:solidFill>
              </a:defRPr>
            </a:lvl3pPr>
            <a:lvl4pPr marL="1371500" indent="0">
              <a:buNone/>
              <a:defRPr sz="1500">
                <a:solidFill>
                  <a:schemeClr val="tx1">
                    <a:tint val="75000"/>
                  </a:schemeClr>
                </a:solidFill>
              </a:defRPr>
            </a:lvl4pPr>
            <a:lvl5pPr marL="1828667" indent="0">
              <a:buNone/>
              <a:defRPr sz="1500">
                <a:solidFill>
                  <a:schemeClr val="tx1">
                    <a:tint val="75000"/>
                  </a:schemeClr>
                </a:solidFill>
              </a:defRPr>
            </a:lvl5pPr>
            <a:lvl6pPr marL="2285832" indent="0">
              <a:buNone/>
              <a:defRPr sz="1500">
                <a:solidFill>
                  <a:schemeClr val="tx1">
                    <a:tint val="75000"/>
                  </a:schemeClr>
                </a:solidFill>
              </a:defRPr>
            </a:lvl6pPr>
            <a:lvl7pPr marL="2742999" indent="0">
              <a:buNone/>
              <a:defRPr sz="1500">
                <a:solidFill>
                  <a:schemeClr val="tx1">
                    <a:tint val="75000"/>
                  </a:schemeClr>
                </a:solidFill>
              </a:defRPr>
            </a:lvl7pPr>
            <a:lvl8pPr marL="3200166" indent="0">
              <a:buNone/>
              <a:defRPr sz="1500">
                <a:solidFill>
                  <a:schemeClr val="tx1">
                    <a:tint val="75000"/>
                  </a:schemeClr>
                </a:solidFill>
              </a:defRPr>
            </a:lvl8pPr>
            <a:lvl9pPr marL="3657333" indent="0">
              <a:buNone/>
              <a:defRPr sz="15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13" name="TextBox 12"/>
          <p:cNvSpPr txBox="1"/>
          <p:nvPr/>
        </p:nvSpPr>
        <p:spPr>
          <a:xfrm>
            <a:off x="8318267" y="2743200"/>
            <a:ext cx="495300" cy="584776"/>
          </a:xfrm>
          <a:prstGeom prst="rect">
            <a:avLst/>
          </a:prstGeom>
        </p:spPr>
        <p:txBody>
          <a:bodyPr vert="horz" lIns="91433" tIns="45717" rIns="91433" bIns="45717"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396723" y="823338"/>
            <a:ext cx="495300" cy="584776"/>
          </a:xfrm>
          <a:prstGeom prst="rect">
            <a:avLst/>
          </a:prstGeom>
        </p:spPr>
        <p:txBody>
          <a:bodyPr vert="horz" lIns="91433" tIns="45717" rIns="91433" bIns="45717"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806218" y="609603"/>
            <a:ext cx="7759699" cy="2743199"/>
          </a:xfrm>
        </p:spPr>
        <p:txBody>
          <a:bodyPr anchor="ctr">
            <a:normAutofit/>
          </a:bodyPr>
          <a:lstStyle>
            <a:lvl1pPr algn="l">
              <a:defRPr sz="3200" b="0" cap="none">
                <a:solidFill>
                  <a:schemeClr val="tx1"/>
                </a:solidFill>
              </a:defRPr>
            </a:lvl1pPr>
          </a:lstStyle>
          <a:p>
            <a:r>
              <a:rPr lang="ru-RU" smtClean="0"/>
              <a:t>Образец заголовка</a:t>
            </a:r>
            <a:endParaRPr lang="en-US" dirty="0"/>
          </a:p>
        </p:txBody>
      </p:sp>
      <p:sp>
        <p:nvSpPr>
          <p:cNvPr id="10" name="Text Placeholder 9"/>
          <p:cNvSpPr>
            <a:spLocks noGrp="1"/>
          </p:cNvSpPr>
          <p:nvPr>
            <p:ph type="body" sz="quarter" idx="13"/>
          </p:nvPr>
        </p:nvSpPr>
        <p:spPr>
          <a:xfrm>
            <a:off x="557212" y="3886200"/>
            <a:ext cx="8235043" cy="889001"/>
          </a:xfrm>
        </p:spPr>
        <p:txBody>
          <a:bodyPr vert="horz" lIns="91433" tIns="45717" rIns="91433" bIns="45717"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ru-RU" smtClean="0"/>
              <a:t>Образец текста</a:t>
            </a:r>
          </a:p>
        </p:txBody>
      </p:sp>
      <p:sp>
        <p:nvSpPr>
          <p:cNvPr id="3" name="Text Placeholder 2"/>
          <p:cNvSpPr>
            <a:spLocks noGrp="1"/>
          </p:cNvSpPr>
          <p:nvPr>
            <p:ph type="body" idx="1"/>
          </p:nvPr>
        </p:nvSpPr>
        <p:spPr>
          <a:xfrm>
            <a:off x="557212" y="4775201"/>
            <a:ext cx="8235043" cy="1015999"/>
          </a:xfrm>
        </p:spPr>
        <p:txBody>
          <a:bodyPr anchor="t">
            <a:normAutofit/>
          </a:bodyPr>
          <a:lstStyle>
            <a:lvl1pPr marL="0" indent="0" algn="l">
              <a:buNone/>
              <a:defRPr sz="1800">
                <a:solidFill>
                  <a:schemeClr val="tx1"/>
                </a:solidFill>
              </a:defRPr>
            </a:lvl1pPr>
            <a:lvl2pPr marL="457166" indent="0">
              <a:buNone/>
              <a:defRPr sz="1800">
                <a:solidFill>
                  <a:schemeClr val="tx1">
                    <a:tint val="75000"/>
                  </a:schemeClr>
                </a:solidFill>
              </a:defRPr>
            </a:lvl2pPr>
            <a:lvl3pPr marL="914333" indent="0">
              <a:buNone/>
              <a:defRPr sz="1600">
                <a:solidFill>
                  <a:schemeClr val="tx1">
                    <a:tint val="75000"/>
                  </a:schemeClr>
                </a:solidFill>
              </a:defRPr>
            </a:lvl3pPr>
            <a:lvl4pPr marL="1371500" indent="0">
              <a:buNone/>
              <a:defRPr sz="1500">
                <a:solidFill>
                  <a:schemeClr val="tx1">
                    <a:tint val="75000"/>
                  </a:schemeClr>
                </a:solidFill>
              </a:defRPr>
            </a:lvl4pPr>
            <a:lvl5pPr marL="1828667" indent="0">
              <a:buNone/>
              <a:defRPr sz="1500">
                <a:solidFill>
                  <a:schemeClr val="tx1">
                    <a:tint val="75000"/>
                  </a:schemeClr>
                </a:solidFill>
              </a:defRPr>
            </a:lvl5pPr>
            <a:lvl6pPr marL="2285832" indent="0">
              <a:buNone/>
              <a:defRPr sz="1500">
                <a:solidFill>
                  <a:schemeClr val="tx1">
                    <a:tint val="75000"/>
                  </a:schemeClr>
                </a:solidFill>
              </a:defRPr>
            </a:lvl6pPr>
            <a:lvl7pPr marL="2742999" indent="0">
              <a:buNone/>
              <a:defRPr sz="1500">
                <a:solidFill>
                  <a:schemeClr val="tx1">
                    <a:tint val="75000"/>
                  </a:schemeClr>
                </a:solidFill>
              </a:defRPr>
            </a:lvl7pPr>
            <a:lvl8pPr marL="3200166" indent="0">
              <a:buNone/>
              <a:defRPr sz="1500">
                <a:solidFill>
                  <a:schemeClr val="tx1">
                    <a:tint val="75000"/>
                  </a:schemeClr>
                </a:solidFill>
              </a:defRPr>
            </a:lvl8pPr>
            <a:lvl9pPr marL="3657333" indent="0">
              <a:buNone/>
              <a:defRPr sz="15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Title 1"/>
          <p:cNvSpPr>
            <a:spLocks noGrp="1"/>
          </p:cNvSpPr>
          <p:nvPr>
            <p:ph type="title"/>
          </p:nvPr>
        </p:nvSpPr>
        <p:spPr>
          <a:xfrm>
            <a:off x="557214" y="609603"/>
            <a:ext cx="8231784" cy="2743199"/>
          </a:xfrm>
        </p:spPr>
        <p:txBody>
          <a:bodyPr vert="horz" lIns="91433" tIns="45717" rIns="91433" bIns="45717" rtlCol="0" anchor="ctr">
            <a:normAutofit/>
          </a:bodyPr>
          <a:lstStyle>
            <a:lvl1pPr>
              <a:defRPr lang="en-US" b="0" dirty="0"/>
            </a:lvl1pPr>
          </a:lstStyle>
          <a:p>
            <a:pPr marL="0" lvl="0"/>
            <a:r>
              <a:rPr lang="ru-RU" smtClean="0"/>
              <a:t>Образец заголовка</a:t>
            </a:r>
            <a:endParaRPr lang="en-US" dirty="0"/>
          </a:p>
        </p:txBody>
      </p:sp>
      <p:sp>
        <p:nvSpPr>
          <p:cNvPr id="10" name="Text Placeholder 9"/>
          <p:cNvSpPr>
            <a:spLocks noGrp="1"/>
          </p:cNvSpPr>
          <p:nvPr>
            <p:ph type="body" sz="quarter" idx="13"/>
          </p:nvPr>
        </p:nvSpPr>
        <p:spPr>
          <a:xfrm>
            <a:off x="557214" y="3505200"/>
            <a:ext cx="8231785" cy="838200"/>
          </a:xfrm>
        </p:spPr>
        <p:txBody>
          <a:bodyPr vert="horz" lIns="91433" tIns="45717" rIns="91433" bIns="45717"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ru-RU" smtClean="0"/>
              <a:t>Образец текста</a:t>
            </a:r>
          </a:p>
        </p:txBody>
      </p:sp>
      <p:sp>
        <p:nvSpPr>
          <p:cNvPr id="3" name="Text Placeholder 2"/>
          <p:cNvSpPr>
            <a:spLocks noGrp="1"/>
          </p:cNvSpPr>
          <p:nvPr>
            <p:ph type="body" idx="1"/>
          </p:nvPr>
        </p:nvSpPr>
        <p:spPr>
          <a:xfrm>
            <a:off x="557214" y="4343400"/>
            <a:ext cx="8231785" cy="1447800"/>
          </a:xfrm>
        </p:spPr>
        <p:txBody>
          <a:bodyPr anchor="t">
            <a:normAutofit/>
          </a:bodyPr>
          <a:lstStyle>
            <a:lvl1pPr marL="0" indent="0" algn="l">
              <a:buNone/>
              <a:defRPr sz="1800">
                <a:solidFill>
                  <a:schemeClr val="tx1"/>
                </a:solidFill>
              </a:defRPr>
            </a:lvl1pPr>
            <a:lvl2pPr marL="457166" indent="0">
              <a:buNone/>
              <a:defRPr sz="1800">
                <a:solidFill>
                  <a:schemeClr val="tx1">
                    <a:tint val="75000"/>
                  </a:schemeClr>
                </a:solidFill>
              </a:defRPr>
            </a:lvl2pPr>
            <a:lvl3pPr marL="914333" indent="0">
              <a:buNone/>
              <a:defRPr sz="1600">
                <a:solidFill>
                  <a:schemeClr val="tx1">
                    <a:tint val="75000"/>
                  </a:schemeClr>
                </a:solidFill>
              </a:defRPr>
            </a:lvl3pPr>
            <a:lvl4pPr marL="1371500" indent="0">
              <a:buNone/>
              <a:defRPr sz="1500">
                <a:solidFill>
                  <a:schemeClr val="tx1">
                    <a:tint val="75000"/>
                  </a:schemeClr>
                </a:solidFill>
              </a:defRPr>
            </a:lvl4pPr>
            <a:lvl5pPr marL="1828667" indent="0">
              <a:buNone/>
              <a:defRPr sz="1500">
                <a:solidFill>
                  <a:schemeClr val="tx1">
                    <a:tint val="75000"/>
                  </a:schemeClr>
                </a:solidFill>
              </a:defRPr>
            </a:lvl5pPr>
            <a:lvl6pPr marL="2285832" indent="0">
              <a:buNone/>
              <a:defRPr sz="1500">
                <a:solidFill>
                  <a:schemeClr val="tx1">
                    <a:tint val="75000"/>
                  </a:schemeClr>
                </a:solidFill>
              </a:defRPr>
            </a:lvl6pPr>
            <a:lvl7pPr marL="2742999" indent="0">
              <a:buNone/>
              <a:defRPr sz="1500">
                <a:solidFill>
                  <a:schemeClr val="tx1">
                    <a:tint val="75000"/>
                  </a:schemeClr>
                </a:solidFill>
              </a:defRPr>
            </a:lvl7pPr>
            <a:lvl8pPr marL="3200166" indent="0">
              <a:buNone/>
              <a:defRPr sz="1500">
                <a:solidFill>
                  <a:schemeClr val="tx1">
                    <a:tint val="75000"/>
                  </a:schemeClr>
                </a:solidFill>
              </a:defRPr>
            </a:lvl8pPr>
            <a:lvl9pPr marL="3657333" indent="0">
              <a:buNone/>
              <a:defRPr sz="15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8" name="Title 1"/>
          <p:cNvSpPr>
            <a:spLocks noGrp="1"/>
          </p:cNvSpPr>
          <p:nvPr>
            <p:ph type="title"/>
          </p:nvPr>
        </p:nvSpPr>
        <p:spPr>
          <a:xfrm>
            <a:off x="557215" y="609603"/>
            <a:ext cx="8231783" cy="1456267"/>
          </a:xfrm>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Vertical Title 1"/>
          <p:cNvSpPr>
            <a:spLocks noGrp="1"/>
          </p:cNvSpPr>
          <p:nvPr>
            <p:ph type="title" orient="vert"/>
          </p:nvPr>
        </p:nvSpPr>
        <p:spPr>
          <a:xfrm>
            <a:off x="7035172" y="609601"/>
            <a:ext cx="1753825" cy="5181601"/>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557213" y="609600"/>
            <a:ext cx="6363594" cy="5181600"/>
          </a:xfrm>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nchor="ct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Title 1"/>
          <p:cNvSpPr>
            <a:spLocks noGrp="1"/>
          </p:cNvSpPr>
          <p:nvPr>
            <p:ph type="title"/>
          </p:nvPr>
        </p:nvSpPr>
        <p:spPr>
          <a:xfrm>
            <a:off x="557213" y="3308581"/>
            <a:ext cx="8231784" cy="1468800"/>
          </a:xfrm>
        </p:spPr>
        <p:txBody>
          <a:bodyPr anchor="b"/>
          <a:lstStyle>
            <a:lvl1pPr algn="l">
              <a:defRPr sz="3900" b="0" cap="all"/>
            </a:lvl1pPr>
          </a:lstStyle>
          <a:p>
            <a:r>
              <a:rPr lang="ru-RU" smtClean="0"/>
              <a:t>Образец заголовка</a:t>
            </a:r>
            <a:endParaRPr lang="en-US" dirty="0"/>
          </a:p>
        </p:txBody>
      </p:sp>
      <p:sp>
        <p:nvSpPr>
          <p:cNvPr id="3" name="Text Placeholder 2"/>
          <p:cNvSpPr>
            <a:spLocks noGrp="1"/>
          </p:cNvSpPr>
          <p:nvPr>
            <p:ph type="body" idx="1"/>
          </p:nvPr>
        </p:nvSpPr>
        <p:spPr>
          <a:xfrm>
            <a:off x="557214" y="4777381"/>
            <a:ext cx="8231785" cy="860400"/>
          </a:xfrm>
        </p:spPr>
        <p:txBody>
          <a:bodyPr anchor="t">
            <a:normAutofit/>
          </a:bodyPr>
          <a:lstStyle>
            <a:lvl1pPr marL="0" indent="0" algn="l">
              <a:buNone/>
              <a:defRPr sz="2000" cap="all">
                <a:solidFill>
                  <a:schemeClr val="tx1"/>
                </a:solidFill>
              </a:defRPr>
            </a:lvl1pPr>
            <a:lvl2pPr marL="457166" indent="0">
              <a:buNone/>
              <a:defRPr sz="1800">
                <a:solidFill>
                  <a:schemeClr val="tx1">
                    <a:tint val="75000"/>
                  </a:schemeClr>
                </a:solidFill>
              </a:defRPr>
            </a:lvl2pPr>
            <a:lvl3pPr marL="914333" indent="0">
              <a:buNone/>
              <a:defRPr sz="1600">
                <a:solidFill>
                  <a:schemeClr val="tx1">
                    <a:tint val="75000"/>
                  </a:schemeClr>
                </a:solidFill>
              </a:defRPr>
            </a:lvl3pPr>
            <a:lvl4pPr marL="1371500" indent="0">
              <a:buNone/>
              <a:defRPr sz="1500">
                <a:solidFill>
                  <a:schemeClr val="tx1">
                    <a:tint val="75000"/>
                  </a:schemeClr>
                </a:solidFill>
              </a:defRPr>
            </a:lvl4pPr>
            <a:lvl5pPr marL="1828667" indent="0">
              <a:buNone/>
              <a:defRPr sz="1500">
                <a:solidFill>
                  <a:schemeClr val="tx1">
                    <a:tint val="75000"/>
                  </a:schemeClr>
                </a:solidFill>
              </a:defRPr>
            </a:lvl5pPr>
            <a:lvl6pPr marL="2285832" indent="0">
              <a:buNone/>
              <a:defRPr sz="1500">
                <a:solidFill>
                  <a:schemeClr val="tx1">
                    <a:tint val="75000"/>
                  </a:schemeClr>
                </a:solidFill>
              </a:defRPr>
            </a:lvl6pPr>
            <a:lvl7pPr marL="2742999" indent="0">
              <a:buNone/>
              <a:defRPr sz="1500">
                <a:solidFill>
                  <a:schemeClr val="tx1">
                    <a:tint val="75000"/>
                  </a:schemeClr>
                </a:solidFill>
              </a:defRPr>
            </a:lvl7pPr>
            <a:lvl8pPr marL="3200166" indent="0">
              <a:buNone/>
              <a:defRPr sz="1500">
                <a:solidFill>
                  <a:schemeClr val="tx1">
                    <a:tint val="75000"/>
                  </a:schemeClr>
                </a:solidFill>
              </a:defRPr>
            </a:lvl8pPr>
            <a:lvl9pPr marL="3657333" indent="0">
              <a:buNone/>
              <a:defRPr sz="15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557215" y="2142068"/>
            <a:ext cx="4058709" cy="3649134"/>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4730292" y="2142070"/>
            <a:ext cx="4058707" cy="3649133"/>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smtClean="0"/>
              <a:t>Образец заголовка</a:t>
            </a:r>
            <a:endParaRPr lang="en-US" dirty="0"/>
          </a:p>
        </p:txBody>
      </p:sp>
      <p:sp>
        <p:nvSpPr>
          <p:cNvPr id="3" name="Text Placeholder 2"/>
          <p:cNvSpPr>
            <a:spLocks noGrp="1"/>
          </p:cNvSpPr>
          <p:nvPr>
            <p:ph type="body" idx="1" hasCustomPrompt="1"/>
          </p:nvPr>
        </p:nvSpPr>
        <p:spPr>
          <a:xfrm>
            <a:off x="791107" y="2218267"/>
            <a:ext cx="3826106" cy="576262"/>
          </a:xfrm>
        </p:spPr>
        <p:txBody>
          <a:bodyPr anchor="b">
            <a:noAutofit/>
          </a:bodyPr>
          <a:lstStyle>
            <a:lvl1pPr marL="0" indent="0">
              <a:buNone/>
              <a:defRPr sz="2800" b="0"/>
            </a:lvl1pPr>
            <a:lvl2pPr marL="457166" indent="0">
              <a:buNone/>
              <a:defRPr sz="2000" b="1"/>
            </a:lvl2pPr>
            <a:lvl3pPr marL="914333" indent="0">
              <a:buNone/>
              <a:defRPr sz="1800" b="1"/>
            </a:lvl3pPr>
            <a:lvl4pPr marL="1371500" indent="0">
              <a:buNone/>
              <a:defRPr sz="1600" b="1"/>
            </a:lvl4pPr>
            <a:lvl5pPr marL="1828667" indent="0">
              <a:buNone/>
              <a:defRPr sz="1600" b="1"/>
            </a:lvl5pPr>
            <a:lvl6pPr marL="2285832" indent="0">
              <a:buNone/>
              <a:defRPr sz="1600" b="1"/>
            </a:lvl6pPr>
            <a:lvl7pPr marL="2742999" indent="0">
              <a:buNone/>
              <a:defRPr sz="1600" b="1"/>
            </a:lvl7pPr>
            <a:lvl8pPr marL="3200166" indent="0">
              <a:buNone/>
              <a:defRPr sz="1600" b="1"/>
            </a:lvl8pPr>
            <a:lvl9pPr marL="3657333"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57213" y="2870203"/>
            <a:ext cx="4060000" cy="2920998"/>
          </a:xfrm>
        </p:spPr>
        <p:txBody>
          <a:bodyPr anchor="t">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hasCustomPrompt="1"/>
          </p:nvPr>
        </p:nvSpPr>
        <p:spPr>
          <a:xfrm>
            <a:off x="4953003" y="2226734"/>
            <a:ext cx="3837286" cy="576262"/>
          </a:xfrm>
        </p:spPr>
        <p:txBody>
          <a:bodyPr anchor="b">
            <a:noAutofit/>
          </a:bodyPr>
          <a:lstStyle>
            <a:lvl1pPr marL="0" indent="0">
              <a:buNone/>
              <a:defRPr sz="2800" b="0"/>
            </a:lvl1pPr>
            <a:lvl2pPr marL="457166" indent="0">
              <a:buNone/>
              <a:defRPr sz="2000" b="1"/>
            </a:lvl2pPr>
            <a:lvl3pPr marL="914333" indent="0">
              <a:buNone/>
              <a:defRPr sz="1800" b="1"/>
            </a:lvl3pPr>
            <a:lvl4pPr marL="1371500" indent="0">
              <a:buNone/>
              <a:defRPr sz="1600" b="1"/>
            </a:lvl4pPr>
            <a:lvl5pPr marL="1828667" indent="0">
              <a:buNone/>
              <a:defRPr sz="1600" b="1"/>
            </a:lvl5pPr>
            <a:lvl6pPr marL="2285832" indent="0">
              <a:buNone/>
              <a:defRPr sz="1600" b="1"/>
            </a:lvl6pPr>
            <a:lvl7pPr marL="2742999" indent="0">
              <a:buNone/>
              <a:defRPr sz="1600" b="1"/>
            </a:lvl7pPr>
            <a:lvl8pPr marL="3200166" indent="0">
              <a:buNone/>
              <a:defRPr sz="1600" b="1"/>
            </a:lvl8pPr>
            <a:lvl9pPr marL="3657333"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731581" y="2870203"/>
            <a:ext cx="4058709" cy="2920998"/>
          </a:xfrm>
        </p:spPr>
        <p:txBody>
          <a:bodyPr anchor="t">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Title 1"/>
          <p:cNvSpPr>
            <a:spLocks noGrp="1"/>
          </p:cNvSpPr>
          <p:nvPr>
            <p:ph type="title"/>
          </p:nvPr>
        </p:nvSpPr>
        <p:spPr>
          <a:xfrm>
            <a:off x="557214" y="2074333"/>
            <a:ext cx="2990718" cy="1371600"/>
          </a:xfrm>
        </p:spPr>
        <p:txBody>
          <a:bodyPr anchor="b">
            <a:normAutofit/>
          </a:bodyPr>
          <a:lstStyle>
            <a:lvl1pPr algn="l">
              <a:defRPr sz="2400" b="0"/>
            </a:lvl1pPr>
          </a:lstStyle>
          <a:p>
            <a:r>
              <a:rPr lang="ru-RU" smtClean="0"/>
              <a:t>Образец заголовка</a:t>
            </a:r>
            <a:endParaRPr lang="en-US" dirty="0"/>
          </a:p>
        </p:txBody>
      </p:sp>
      <p:sp>
        <p:nvSpPr>
          <p:cNvPr id="3" name="Content Placeholder 2"/>
          <p:cNvSpPr>
            <a:spLocks noGrp="1"/>
          </p:cNvSpPr>
          <p:nvPr>
            <p:ph idx="1"/>
          </p:nvPr>
        </p:nvSpPr>
        <p:spPr>
          <a:xfrm>
            <a:off x="3776663" y="609601"/>
            <a:ext cx="5012334" cy="5181600"/>
          </a:xfrm>
        </p:spPr>
        <p:txBody>
          <a:bodyPr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557214" y="3445933"/>
            <a:ext cx="2990718" cy="1828800"/>
          </a:xfrm>
        </p:spPr>
        <p:txBody>
          <a:bodyPr anchor="t">
            <a:normAutofit/>
          </a:bodyPr>
          <a:lstStyle>
            <a:lvl1pPr marL="0" indent="0">
              <a:buNone/>
              <a:defRPr sz="1600"/>
            </a:lvl1pPr>
            <a:lvl2pPr marL="457166" indent="0">
              <a:buNone/>
              <a:defRPr sz="1200"/>
            </a:lvl2pPr>
            <a:lvl3pPr marL="914333" indent="0">
              <a:buNone/>
              <a:defRPr sz="1000"/>
            </a:lvl3pPr>
            <a:lvl4pPr marL="1371500" indent="0">
              <a:buNone/>
              <a:defRPr sz="900"/>
            </a:lvl4pPr>
            <a:lvl5pPr marL="1828667" indent="0">
              <a:buNone/>
              <a:defRPr sz="900"/>
            </a:lvl5pPr>
            <a:lvl6pPr marL="2285832" indent="0">
              <a:buNone/>
              <a:defRPr sz="900"/>
            </a:lvl6pPr>
            <a:lvl7pPr marL="2742999" indent="0">
              <a:buNone/>
              <a:defRPr sz="900"/>
            </a:lvl7pPr>
            <a:lvl8pPr marL="3200166" indent="0">
              <a:buNone/>
              <a:defRPr sz="900"/>
            </a:lvl8pPr>
            <a:lvl9pPr marL="3657333"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903420" cy="6856213"/>
          </a:xfrm>
          <a:prstGeom prst="rect">
            <a:avLst/>
          </a:prstGeom>
        </p:spPr>
      </p:pic>
      <p:sp>
        <p:nvSpPr>
          <p:cNvPr id="2" name="Title 1"/>
          <p:cNvSpPr>
            <a:spLocks noGrp="1"/>
          </p:cNvSpPr>
          <p:nvPr>
            <p:ph type="title"/>
          </p:nvPr>
        </p:nvSpPr>
        <p:spPr>
          <a:xfrm>
            <a:off x="557215" y="1600200"/>
            <a:ext cx="5008781" cy="1371600"/>
          </a:xfrm>
        </p:spPr>
        <p:txBody>
          <a:bodyPr anchor="b">
            <a:normAutofit/>
          </a:bodyPr>
          <a:lstStyle>
            <a:lvl1pPr algn="l">
              <a:defRPr sz="2800" b="0"/>
            </a:lvl1pPr>
          </a:lstStyle>
          <a:p>
            <a:r>
              <a:rPr lang="ru-RU" smtClean="0"/>
              <a:t>Образец заголовка</a:t>
            </a:r>
            <a:endParaRPr lang="en-US" dirty="0"/>
          </a:p>
        </p:txBody>
      </p:sp>
      <p:sp>
        <p:nvSpPr>
          <p:cNvPr id="14" name="Picture Placeholder 2"/>
          <p:cNvSpPr>
            <a:spLocks noGrp="1" noChangeAspect="1"/>
          </p:cNvSpPr>
          <p:nvPr>
            <p:ph type="pic" idx="1"/>
          </p:nvPr>
        </p:nvSpPr>
        <p:spPr>
          <a:xfrm>
            <a:off x="6123207" y="914400"/>
            <a:ext cx="2665791"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166" indent="0">
              <a:buNone/>
              <a:defRPr sz="1600"/>
            </a:lvl2pPr>
            <a:lvl3pPr marL="914333" indent="0">
              <a:buNone/>
              <a:defRPr sz="1600"/>
            </a:lvl3pPr>
            <a:lvl4pPr marL="1371500" indent="0">
              <a:buNone/>
              <a:defRPr sz="1600"/>
            </a:lvl4pPr>
            <a:lvl5pPr marL="1828667" indent="0">
              <a:buNone/>
              <a:defRPr sz="1600"/>
            </a:lvl5pPr>
            <a:lvl6pPr marL="2285832" indent="0">
              <a:buNone/>
              <a:defRPr sz="1600"/>
            </a:lvl6pPr>
            <a:lvl7pPr marL="2742999" indent="0">
              <a:buNone/>
              <a:defRPr sz="1600"/>
            </a:lvl7pPr>
            <a:lvl8pPr marL="3200166" indent="0">
              <a:buNone/>
              <a:defRPr sz="1600"/>
            </a:lvl8pPr>
            <a:lvl9pPr marL="3657333"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557215" y="2971800"/>
            <a:ext cx="5008781" cy="1828800"/>
          </a:xfrm>
        </p:spPr>
        <p:txBody>
          <a:bodyPr anchor="t">
            <a:normAutofit/>
          </a:bodyPr>
          <a:lstStyle>
            <a:lvl1pPr marL="0" indent="0">
              <a:buNone/>
              <a:defRPr sz="1800"/>
            </a:lvl1pPr>
            <a:lvl2pPr marL="457166" indent="0">
              <a:buNone/>
              <a:defRPr sz="1200"/>
            </a:lvl2pPr>
            <a:lvl3pPr marL="914333" indent="0">
              <a:buNone/>
              <a:defRPr sz="1000"/>
            </a:lvl3pPr>
            <a:lvl4pPr marL="1371500" indent="0">
              <a:buNone/>
              <a:defRPr sz="900"/>
            </a:lvl4pPr>
            <a:lvl5pPr marL="1828667" indent="0">
              <a:buNone/>
              <a:defRPr sz="900"/>
            </a:lvl5pPr>
            <a:lvl6pPr marL="2285832" indent="0">
              <a:buNone/>
              <a:defRPr sz="900"/>
            </a:lvl6pPr>
            <a:lvl7pPr marL="2742999" indent="0">
              <a:buNone/>
              <a:defRPr sz="900"/>
            </a:lvl7pPr>
            <a:lvl8pPr marL="3200166" indent="0">
              <a:buNone/>
              <a:defRPr sz="900"/>
            </a:lvl8pPr>
            <a:lvl9pPr marL="3657333"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B61BEF0D-F0BB-DE4B-95CE-6DB70DBA9567}" type="datetimeFigureOut">
              <a:rPr lang="en-US" dirty="0"/>
              <a:pPr/>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57215" y="609603"/>
            <a:ext cx="8231783" cy="1456267"/>
          </a:xfrm>
          <a:prstGeom prst="rect">
            <a:avLst/>
          </a:prstGeom>
          <a:effectLst/>
        </p:spPr>
        <p:txBody>
          <a:bodyPr vert="horz" lIns="91433" tIns="45717" rIns="91433" bIns="45717"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557215" y="2142070"/>
            <a:ext cx="8231783" cy="3649133"/>
          </a:xfrm>
          <a:prstGeom prst="rect">
            <a:avLst/>
          </a:prstGeom>
        </p:spPr>
        <p:txBody>
          <a:bodyPr vert="horz" lIns="91433" tIns="45717" rIns="91433" bIns="45717" rtlCol="0"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6979100" y="5870576"/>
            <a:ext cx="1300163" cy="377825"/>
          </a:xfrm>
          <a:prstGeom prst="rect">
            <a:avLst/>
          </a:prstGeom>
        </p:spPr>
        <p:txBody>
          <a:bodyPr vert="horz" lIns="91433" tIns="45717" rIns="91433" bIns="45717" rtlCol="0" anchor="ctr"/>
          <a:lstStyle>
            <a:lvl1pPr algn="r">
              <a:defRPr sz="1000" b="0" i="0">
                <a:solidFill>
                  <a:schemeClr val="tx1"/>
                </a:solidFill>
                <a:effectLst/>
                <a:latin typeface="+mn-lt"/>
              </a:defRPr>
            </a:lvl1pPr>
          </a:lstStyle>
          <a:p>
            <a:fld id="{B61BEF0D-F0BB-DE4B-95CE-6DB70DBA9567}" type="datetimeFigureOut">
              <a:rPr lang="en-US" dirty="0"/>
              <a:pPr/>
              <a:t>4/30/2024</a:t>
            </a:fld>
            <a:endParaRPr lang="en-US" dirty="0"/>
          </a:p>
        </p:txBody>
      </p:sp>
      <p:sp>
        <p:nvSpPr>
          <p:cNvPr id="5" name="Footer Placeholder 4"/>
          <p:cNvSpPr>
            <a:spLocks noGrp="1"/>
          </p:cNvSpPr>
          <p:nvPr>
            <p:ph type="ftr" sz="quarter" idx="3"/>
          </p:nvPr>
        </p:nvSpPr>
        <p:spPr>
          <a:xfrm>
            <a:off x="557213" y="5870576"/>
            <a:ext cx="6359973" cy="377825"/>
          </a:xfrm>
          <a:prstGeom prst="rect">
            <a:avLst/>
          </a:prstGeom>
        </p:spPr>
        <p:txBody>
          <a:bodyPr vert="horz" lIns="91433" tIns="45717" rIns="91433" bIns="45717"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8341175" y="5870576"/>
            <a:ext cx="447823" cy="377825"/>
          </a:xfrm>
          <a:prstGeom prst="rect">
            <a:avLst/>
          </a:prstGeom>
        </p:spPr>
        <p:txBody>
          <a:bodyPr vert="horz" lIns="91433" tIns="45717" rIns="91433" bIns="45717"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166"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29" indent="-285729" algn="l" defTabSz="457166"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896" indent="-285729" algn="l" defTabSz="457166"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063" indent="-285729" algn="l" defTabSz="457166" rtl="0" eaLnBrk="1" latinLnBrk="0" hangingPunct="1">
        <a:spcBef>
          <a:spcPts val="0"/>
        </a:spcBef>
        <a:spcAft>
          <a:spcPts val="1000"/>
        </a:spcAft>
        <a:buClr>
          <a:schemeClr val="tx1"/>
        </a:buClr>
        <a:buSzPct val="100000"/>
        <a:buFont typeface="Arial"/>
        <a:buChar char="•"/>
        <a:defRPr sz="1500" kern="1200" cap="none">
          <a:solidFill>
            <a:schemeClr val="tx1"/>
          </a:solidFill>
          <a:effectLst/>
          <a:latin typeface="+mn-lt"/>
          <a:ea typeface="+mn-ea"/>
          <a:cs typeface="+mn-cs"/>
        </a:defRPr>
      </a:lvl3pPr>
      <a:lvl4pPr marL="1542938" indent="-171438" algn="l" defTabSz="457166"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105" indent="-171438" algn="l" defTabSz="457166"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416" indent="-228583" algn="l" defTabSz="457166"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582" indent="-228583" algn="l" defTabSz="457166"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8750" indent="-228583" algn="l" defTabSz="457166"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5916" indent="-228583" algn="l" defTabSz="457166"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166" rtl="0" eaLnBrk="1" latinLnBrk="0" hangingPunct="1">
        <a:defRPr sz="1800" kern="1200">
          <a:solidFill>
            <a:schemeClr val="tx1"/>
          </a:solidFill>
          <a:latin typeface="+mn-lt"/>
          <a:ea typeface="+mn-ea"/>
          <a:cs typeface="+mn-cs"/>
        </a:defRPr>
      </a:lvl1pPr>
      <a:lvl2pPr marL="457166" algn="l" defTabSz="457166" rtl="0" eaLnBrk="1" latinLnBrk="0" hangingPunct="1">
        <a:defRPr sz="1800" kern="1200">
          <a:solidFill>
            <a:schemeClr val="tx1"/>
          </a:solidFill>
          <a:latin typeface="+mn-lt"/>
          <a:ea typeface="+mn-ea"/>
          <a:cs typeface="+mn-cs"/>
        </a:defRPr>
      </a:lvl2pPr>
      <a:lvl3pPr marL="914333" algn="l" defTabSz="457166" rtl="0" eaLnBrk="1" latinLnBrk="0" hangingPunct="1">
        <a:defRPr sz="1800" kern="1200">
          <a:solidFill>
            <a:schemeClr val="tx1"/>
          </a:solidFill>
          <a:latin typeface="+mn-lt"/>
          <a:ea typeface="+mn-ea"/>
          <a:cs typeface="+mn-cs"/>
        </a:defRPr>
      </a:lvl3pPr>
      <a:lvl4pPr marL="1371500" algn="l" defTabSz="457166" rtl="0" eaLnBrk="1" latinLnBrk="0" hangingPunct="1">
        <a:defRPr sz="1800" kern="1200">
          <a:solidFill>
            <a:schemeClr val="tx1"/>
          </a:solidFill>
          <a:latin typeface="+mn-lt"/>
          <a:ea typeface="+mn-ea"/>
          <a:cs typeface="+mn-cs"/>
        </a:defRPr>
      </a:lvl4pPr>
      <a:lvl5pPr marL="1828667" algn="l" defTabSz="457166" rtl="0" eaLnBrk="1" latinLnBrk="0" hangingPunct="1">
        <a:defRPr sz="1800" kern="1200">
          <a:solidFill>
            <a:schemeClr val="tx1"/>
          </a:solidFill>
          <a:latin typeface="+mn-lt"/>
          <a:ea typeface="+mn-ea"/>
          <a:cs typeface="+mn-cs"/>
        </a:defRPr>
      </a:lvl5pPr>
      <a:lvl6pPr marL="2285832" algn="l" defTabSz="457166" rtl="0" eaLnBrk="1" latinLnBrk="0" hangingPunct="1">
        <a:defRPr sz="1800" kern="1200">
          <a:solidFill>
            <a:schemeClr val="tx1"/>
          </a:solidFill>
          <a:latin typeface="+mn-lt"/>
          <a:ea typeface="+mn-ea"/>
          <a:cs typeface="+mn-cs"/>
        </a:defRPr>
      </a:lvl6pPr>
      <a:lvl7pPr marL="2742999" algn="l" defTabSz="457166" rtl="0" eaLnBrk="1" latinLnBrk="0" hangingPunct="1">
        <a:defRPr sz="1800" kern="1200">
          <a:solidFill>
            <a:schemeClr val="tx1"/>
          </a:solidFill>
          <a:latin typeface="+mn-lt"/>
          <a:ea typeface="+mn-ea"/>
          <a:cs typeface="+mn-cs"/>
        </a:defRPr>
      </a:lvl7pPr>
      <a:lvl8pPr marL="3200166" algn="l" defTabSz="457166" rtl="0" eaLnBrk="1" latinLnBrk="0" hangingPunct="1">
        <a:defRPr sz="1800" kern="1200">
          <a:solidFill>
            <a:schemeClr val="tx1"/>
          </a:solidFill>
          <a:latin typeface="+mn-lt"/>
          <a:ea typeface="+mn-ea"/>
          <a:cs typeface="+mn-cs"/>
        </a:defRPr>
      </a:lvl8pPr>
      <a:lvl9pPr marL="3657333" algn="l" defTabSz="45716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04386" y="1"/>
            <a:ext cx="8403367" cy="1235676"/>
          </a:xfrm>
        </p:spPr>
        <p:txBody>
          <a:bodyPr>
            <a:normAutofit/>
          </a:bodyPr>
          <a:lstStyle/>
          <a:p>
            <a:r>
              <a:rPr lang="ru-RU" b="1" dirty="0" smtClean="0">
                <a:latin typeface="Times New Roman" panose="02020603050405020304" pitchFamily="18" charset="0"/>
                <a:cs typeface="Times New Roman" panose="02020603050405020304" pitchFamily="18" charset="0"/>
              </a:rPr>
              <a:t>Первая     доврачебная     помощь</a:t>
            </a:r>
            <a:endParaRPr lang="ru-RU" b="1" dirty="0">
              <a:latin typeface="Times New Roman" panose="02020603050405020304" pitchFamily="18" charset="0"/>
              <a:cs typeface="Times New Roman" panose="02020603050405020304" pitchFamily="18" charset="0"/>
            </a:endParaRPr>
          </a:p>
        </p:txBody>
      </p:sp>
      <p:sp>
        <p:nvSpPr>
          <p:cNvPr id="3" name="Объект 2"/>
          <p:cNvSpPr>
            <a:spLocks noGrp="1"/>
          </p:cNvSpPr>
          <p:nvPr>
            <p:ph idx="1"/>
          </p:nvPr>
        </p:nvSpPr>
        <p:spPr>
          <a:xfrm>
            <a:off x="293181" y="2088294"/>
            <a:ext cx="8231783" cy="4270027"/>
          </a:xfrm>
        </p:spPr>
        <p:txBody>
          <a:bodyPr>
            <a:noAutofit/>
          </a:bodyPr>
          <a:lstStyle/>
          <a:p>
            <a:endParaRPr lang="en-US" sz="2000" dirty="0">
              <a:latin typeface="Times New Roman" panose="02020603050405020304" pitchFamily="18" charset="0"/>
              <a:cs typeface="Times New Roman" panose="02020603050405020304" pitchFamily="18" charset="0"/>
            </a:endParaRPr>
          </a:p>
          <a:p>
            <a:endParaRPr lang="en-US" sz="2000" dirty="0">
              <a:solidFill>
                <a:schemeClr val="bg1"/>
              </a:solidFill>
              <a:latin typeface="Times New Roman" panose="02020603050405020304" pitchFamily="18" charset="0"/>
              <a:cs typeface="Times New Roman" panose="02020603050405020304" pitchFamily="18" charset="0"/>
            </a:endParaRPr>
          </a:p>
          <a:p>
            <a:endParaRPr lang="en-US" sz="2000" dirty="0">
              <a:solidFill>
                <a:schemeClr val="bg1"/>
              </a:solidFill>
              <a:latin typeface="Times New Roman" panose="02020603050405020304" pitchFamily="18" charset="0"/>
              <a:cs typeface="Times New Roman" panose="02020603050405020304" pitchFamily="18" charset="0"/>
            </a:endParaRPr>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9382" y="1456270"/>
            <a:ext cx="2506619" cy="2287828"/>
          </a:xfrm>
          <a:prstGeom prst="rect">
            <a:avLst/>
          </a:prstGeom>
          <a:ln>
            <a:noFill/>
          </a:ln>
          <a:effectLst>
            <a:softEdge rad="112500"/>
          </a:effectLst>
        </p:spPr>
      </p:pic>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9979" y="4429281"/>
            <a:ext cx="2105026" cy="2245976"/>
          </a:xfrm>
          <a:prstGeom prst="rect">
            <a:avLst/>
          </a:prstGeom>
          <a:ln>
            <a:noFill/>
          </a:ln>
          <a:effectLst>
            <a:softEdge rad="112500"/>
          </a:effectLst>
        </p:spPr>
      </p:pic>
      <p:sp>
        <p:nvSpPr>
          <p:cNvPr id="6" name="Прямоугольник 5"/>
          <p:cNvSpPr/>
          <p:nvPr/>
        </p:nvSpPr>
        <p:spPr>
          <a:xfrm>
            <a:off x="100399" y="1447922"/>
            <a:ext cx="7298982" cy="5493806"/>
          </a:xfrm>
          <a:prstGeom prst="rect">
            <a:avLst/>
          </a:prstGeom>
        </p:spPr>
        <p:txBody>
          <a:bodyPr wrap="square" lIns="91433" tIns="45717" rIns="91433" bIns="45717">
            <a:spAutoFit/>
          </a:bodyPr>
          <a:lstStyle/>
          <a:p>
            <a:pPr indent="450182" algn="just">
              <a:lnSpc>
                <a:spcPct val="150000"/>
              </a:lnSpc>
            </a:pPr>
            <a:r>
              <a:rPr lang="ru-RU" b="1" dirty="0">
                <a:latin typeface="Times New Roman" panose="02020603050405020304" pitchFamily="18" charset="0"/>
                <a:ea typeface="Calibri"/>
                <a:cs typeface="Times New Roman" panose="02020603050405020304" pitchFamily="18" charset="0"/>
              </a:rPr>
              <a:t>План лекции:</a:t>
            </a:r>
            <a:endParaRPr lang="ru-RU" dirty="0">
              <a:latin typeface="Times New Roman" panose="02020603050405020304" pitchFamily="18" charset="0"/>
              <a:ea typeface="Calibri"/>
              <a:cs typeface="Times New Roman" panose="02020603050405020304" pitchFamily="18" charset="0"/>
            </a:endParaRPr>
          </a:p>
          <a:p>
            <a:pPr algn="just">
              <a:lnSpc>
                <a:spcPct val="150000"/>
              </a:lnSpc>
            </a:pPr>
            <a:r>
              <a:rPr lang="ru-RU" dirty="0">
                <a:latin typeface="Times New Roman" panose="02020603050405020304" pitchFamily="18" charset="0"/>
                <a:ea typeface="Calibri"/>
                <a:cs typeface="Times New Roman" panose="02020603050405020304" pitchFamily="18" charset="0"/>
              </a:rPr>
              <a:t>Медицинские средства </a:t>
            </a:r>
            <a:r>
              <a:rPr lang="ru-RU" dirty="0" smtClean="0">
                <a:latin typeface="Times New Roman" panose="02020603050405020304" pitchFamily="18" charset="0"/>
                <a:ea typeface="Calibri"/>
                <a:cs typeface="Times New Roman" panose="02020603050405020304" pitchFamily="18" charset="0"/>
              </a:rPr>
              <a:t>защиты.             Первая </a:t>
            </a:r>
            <a:r>
              <a:rPr lang="ru-RU" dirty="0">
                <a:latin typeface="Times New Roman" panose="02020603050405020304" pitchFamily="18" charset="0"/>
                <a:ea typeface="Calibri"/>
                <a:cs typeface="Times New Roman" panose="02020603050405020304" pitchFamily="18" charset="0"/>
              </a:rPr>
              <a:t>помощь при </a:t>
            </a:r>
            <a:r>
              <a:rPr lang="ru-RU" dirty="0" smtClean="0">
                <a:latin typeface="Times New Roman" panose="02020603050405020304" pitchFamily="18" charset="0"/>
                <a:ea typeface="Calibri"/>
                <a:cs typeface="Times New Roman" panose="02020603050405020304" pitchFamily="18" charset="0"/>
              </a:rPr>
              <a:t>вывихах.</a:t>
            </a:r>
            <a:endParaRPr lang="ru-RU" dirty="0">
              <a:latin typeface="Times New Roman" panose="02020603050405020304" pitchFamily="18" charset="0"/>
              <a:ea typeface="Calibri"/>
              <a:cs typeface="Times New Roman" panose="02020603050405020304" pitchFamily="18" charset="0"/>
            </a:endParaRPr>
          </a:p>
          <a:p>
            <a:pPr algn="just">
              <a:lnSpc>
                <a:spcPct val="150000"/>
              </a:lnSpc>
            </a:pPr>
            <a:r>
              <a:rPr lang="ru-RU" dirty="0">
                <a:latin typeface="Times New Roman" panose="02020603050405020304" pitchFamily="18" charset="0"/>
                <a:ea typeface="Calibri"/>
                <a:cs typeface="Times New Roman" panose="02020603050405020304" pitchFamily="18" charset="0"/>
              </a:rPr>
              <a:t>Первая помощь при </a:t>
            </a:r>
            <a:r>
              <a:rPr lang="ru-RU" dirty="0" smtClean="0">
                <a:latin typeface="Times New Roman" panose="02020603050405020304" pitchFamily="18" charset="0"/>
                <a:ea typeface="Calibri"/>
                <a:cs typeface="Times New Roman" panose="02020603050405020304" pitchFamily="18" charset="0"/>
              </a:rPr>
              <a:t>кровотечениях.      Первая </a:t>
            </a:r>
            <a:r>
              <a:rPr lang="ru-RU" dirty="0">
                <a:latin typeface="Times New Roman" panose="02020603050405020304" pitchFamily="18" charset="0"/>
                <a:ea typeface="Calibri"/>
                <a:cs typeface="Times New Roman" panose="02020603050405020304" pitchFamily="18" charset="0"/>
              </a:rPr>
              <a:t>помощь при </a:t>
            </a:r>
            <a:r>
              <a:rPr lang="ru-RU" dirty="0" smtClean="0">
                <a:latin typeface="Times New Roman" panose="02020603050405020304" pitchFamily="18" charset="0"/>
                <a:ea typeface="Calibri"/>
                <a:cs typeface="Times New Roman" panose="02020603050405020304" pitchFamily="18" charset="0"/>
              </a:rPr>
              <a:t>обмороке.</a:t>
            </a:r>
            <a:endParaRPr lang="ru-RU" dirty="0">
              <a:latin typeface="Times New Roman" panose="02020603050405020304" pitchFamily="18" charset="0"/>
              <a:ea typeface="Calibri"/>
              <a:cs typeface="Times New Roman" panose="02020603050405020304" pitchFamily="18" charset="0"/>
            </a:endParaRPr>
          </a:p>
          <a:p>
            <a:pPr algn="just">
              <a:lnSpc>
                <a:spcPct val="150000"/>
              </a:lnSpc>
            </a:pPr>
            <a:r>
              <a:rPr lang="ru-RU" dirty="0">
                <a:latin typeface="Times New Roman" panose="02020603050405020304" pitchFamily="18" charset="0"/>
                <a:ea typeface="Calibri"/>
                <a:cs typeface="Times New Roman" panose="02020603050405020304" pitchFamily="18" charset="0"/>
              </a:rPr>
              <a:t>Первая помощь при </a:t>
            </a:r>
            <a:r>
              <a:rPr lang="ru-RU" dirty="0" smtClean="0">
                <a:latin typeface="Times New Roman" panose="02020603050405020304" pitchFamily="18" charset="0"/>
                <a:ea typeface="Calibri"/>
                <a:cs typeface="Times New Roman" panose="02020603050405020304" pitchFamily="18" charset="0"/>
              </a:rPr>
              <a:t>ожогах.                   Первая </a:t>
            </a:r>
            <a:r>
              <a:rPr lang="ru-RU" dirty="0">
                <a:latin typeface="Times New Roman" panose="02020603050405020304" pitchFamily="18" charset="0"/>
                <a:ea typeface="Calibri"/>
                <a:cs typeface="Times New Roman" panose="02020603050405020304" pitchFamily="18" charset="0"/>
              </a:rPr>
              <a:t>помощь при </a:t>
            </a:r>
            <a:r>
              <a:rPr lang="ru-RU" dirty="0" smtClean="0">
                <a:latin typeface="Times New Roman" panose="02020603050405020304" pitchFamily="18" charset="0"/>
                <a:ea typeface="Calibri"/>
                <a:cs typeface="Times New Roman" panose="02020603050405020304" pitchFamily="18" charset="0"/>
              </a:rPr>
              <a:t>отравлениях.</a:t>
            </a:r>
            <a:endParaRPr lang="ru-RU" dirty="0">
              <a:latin typeface="Times New Roman" panose="02020603050405020304" pitchFamily="18" charset="0"/>
              <a:ea typeface="Calibri"/>
              <a:cs typeface="Times New Roman" panose="02020603050405020304" pitchFamily="18" charset="0"/>
            </a:endParaRPr>
          </a:p>
          <a:p>
            <a:pPr algn="just">
              <a:lnSpc>
                <a:spcPct val="150000"/>
              </a:lnSpc>
            </a:pPr>
            <a:r>
              <a:rPr lang="ru-RU" dirty="0">
                <a:latin typeface="Times New Roman" panose="02020603050405020304" pitchFamily="18" charset="0"/>
                <a:ea typeface="Calibri"/>
                <a:cs typeface="Times New Roman" panose="02020603050405020304" pitchFamily="18" charset="0"/>
              </a:rPr>
              <a:t>Первая помощь при </a:t>
            </a:r>
            <a:r>
              <a:rPr lang="ru-RU" dirty="0" smtClean="0">
                <a:latin typeface="Times New Roman" panose="02020603050405020304" pitchFamily="18" charset="0"/>
                <a:ea typeface="Calibri"/>
                <a:cs typeface="Times New Roman" panose="02020603050405020304" pitchFamily="18" charset="0"/>
              </a:rPr>
              <a:t>переломах.             Первая </a:t>
            </a:r>
            <a:r>
              <a:rPr lang="ru-RU" dirty="0">
                <a:latin typeface="Times New Roman" panose="02020603050405020304" pitchFamily="18" charset="0"/>
                <a:ea typeface="Calibri"/>
                <a:cs typeface="Times New Roman" panose="02020603050405020304" pitchFamily="18" charset="0"/>
              </a:rPr>
              <a:t>помощь при утоплении.</a:t>
            </a:r>
            <a:endParaRPr lang="ru-RU" dirty="0" smtClean="0">
              <a:latin typeface="Times New Roman" panose="02020603050405020304" pitchFamily="18" charset="0"/>
              <a:ea typeface="Calibri"/>
              <a:cs typeface="Times New Roman" panose="02020603050405020304" pitchFamily="18" charset="0"/>
            </a:endParaRPr>
          </a:p>
          <a:p>
            <a:pPr algn="just">
              <a:lnSpc>
                <a:spcPct val="150000"/>
              </a:lnSpc>
            </a:pPr>
            <a:r>
              <a:rPr lang="ru-RU" dirty="0" smtClean="0">
                <a:latin typeface="Times New Roman" panose="02020603050405020304" pitchFamily="18" charset="0"/>
                <a:ea typeface="Calibri"/>
                <a:cs typeface="Times New Roman" panose="02020603050405020304" pitchFamily="18" charset="0"/>
              </a:rPr>
              <a:t>Первая </a:t>
            </a:r>
            <a:r>
              <a:rPr lang="ru-RU" dirty="0">
                <a:latin typeface="Times New Roman" panose="02020603050405020304" pitchFamily="18" charset="0"/>
                <a:ea typeface="Calibri"/>
                <a:cs typeface="Times New Roman" panose="02020603050405020304" pitchFamily="18" charset="0"/>
              </a:rPr>
              <a:t>помощь при </a:t>
            </a:r>
            <a:r>
              <a:rPr lang="ru-RU" dirty="0" smtClean="0">
                <a:latin typeface="Times New Roman" panose="02020603050405020304" pitchFamily="18" charset="0"/>
                <a:ea typeface="Calibri"/>
                <a:cs typeface="Times New Roman" panose="02020603050405020304" pitchFamily="18" charset="0"/>
              </a:rPr>
              <a:t>переохлаждении.   Первая </a:t>
            </a:r>
            <a:r>
              <a:rPr lang="ru-RU" dirty="0">
                <a:latin typeface="Times New Roman" panose="02020603050405020304" pitchFamily="18" charset="0"/>
                <a:ea typeface="Calibri"/>
                <a:cs typeface="Times New Roman" panose="02020603050405020304" pitchFamily="18" charset="0"/>
              </a:rPr>
              <a:t>помощь при </a:t>
            </a:r>
            <a:r>
              <a:rPr lang="ru-RU" dirty="0" smtClean="0">
                <a:latin typeface="Times New Roman" panose="02020603050405020304" pitchFamily="18" charset="0"/>
                <a:ea typeface="Calibri"/>
                <a:cs typeface="Times New Roman" panose="02020603050405020304" pitchFamily="18" charset="0"/>
              </a:rPr>
              <a:t>ранениях.</a:t>
            </a:r>
            <a:endParaRPr lang="ru-RU" dirty="0">
              <a:latin typeface="Times New Roman" panose="02020603050405020304" pitchFamily="18" charset="0"/>
              <a:ea typeface="Calibri"/>
              <a:cs typeface="Times New Roman" panose="02020603050405020304" pitchFamily="18" charset="0"/>
            </a:endParaRPr>
          </a:p>
          <a:p>
            <a:pPr algn="just">
              <a:lnSpc>
                <a:spcPct val="150000"/>
              </a:lnSpc>
            </a:pPr>
            <a:r>
              <a:rPr lang="ru-RU" dirty="0" smtClean="0">
                <a:latin typeface="Times New Roman" panose="02020603050405020304" pitchFamily="18" charset="0"/>
                <a:ea typeface="Calibri"/>
                <a:cs typeface="Times New Roman" panose="02020603050405020304" pitchFamily="18" charset="0"/>
              </a:rPr>
              <a:t>Первая </a:t>
            </a:r>
            <a:r>
              <a:rPr lang="ru-RU" dirty="0">
                <a:latin typeface="Times New Roman" panose="02020603050405020304" pitchFamily="18" charset="0"/>
                <a:ea typeface="Calibri"/>
                <a:cs typeface="Times New Roman" panose="02020603050405020304" pitchFamily="18" charset="0"/>
              </a:rPr>
              <a:t>помощь при тепловом </a:t>
            </a:r>
            <a:r>
              <a:rPr lang="ru-RU" dirty="0" smtClean="0">
                <a:latin typeface="Times New Roman" panose="02020603050405020304" pitchFamily="18" charset="0"/>
                <a:ea typeface="Calibri"/>
                <a:cs typeface="Times New Roman" panose="02020603050405020304" pitchFamily="18" charset="0"/>
              </a:rPr>
              <a:t>ударе.     Первая </a:t>
            </a:r>
            <a:r>
              <a:rPr lang="ru-RU" dirty="0">
                <a:latin typeface="Times New Roman" panose="02020603050405020304" pitchFamily="18" charset="0"/>
                <a:ea typeface="Calibri"/>
                <a:cs typeface="Times New Roman" panose="02020603050405020304" pitchFamily="18" charset="0"/>
              </a:rPr>
              <a:t>помощь при </a:t>
            </a:r>
            <a:r>
              <a:rPr lang="ru-RU" dirty="0" smtClean="0">
                <a:latin typeface="Times New Roman" panose="02020603050405020304" pitchFamily="18" charset="0"/>
                <a:ea typeface="Calibri"/>
                <a:cs typeface="Times New Roman" panose="02020603050405020304" pitchFamily="18" charset="0"/>
              </a:rPr>
              <a:t>ушибах.</a:t>
            </a:r>
            <a:endParaRPr lang="ru-RU" dirty="0">
              <a:latin typeface="Times New Roman" panose="02020603050405020304" pitchFamily="18" charset="0"/>
              <a:ea typeface="Calibri"/>
              <a:cs typeface="Times New Roman" panose="02020603050405020304" pitchFamily="18" charset="0"/>
            </a:endParaRPr>
          </a:p>
          <a:p>
            <a:pPr algn="just">
              <a:lnSpc>
                <a:spcPct val="150000"/>
              </a:lnSpc>
            </a:pPr>
            <a:r>
              <a:rPr lang="ru-RU" dirty="0" smtClean="0">
                <a:latin typeface="Times New Roman" panose="02020603050405020304" pitchFamily="18" charset="0"/>
                <a:ea typeface="Calibri"/>
                <a:cs typeface="Times New Roman" panose="02020603050405020304" pitchFamily="18" charset="0"/>
              </a:rPr>
              <a:t>Первая </a:t>
            </a:r>
            <a:r>
              <a:rPr lang="ru-RU" dirty="0">
                <a:latin typeface="Times New Roman" panose="02020603050405020304" pitchFamily="18" charset="0"/>
                <a:ea typeface="Calibri"/>
                <a:cs typeface="Times New Roman" panose="02020603050405020304" pitchFamily="18" charset="0"/>
              </a:rPr>
              <a:t>помощь при укусах </a:t>
            </a:r>
            <a:r>
              <a:rPr lang="ru-RU" dirty="0" smtClean="0">
                <a:latin typeface="Times New Roman" panose="02020603050405020304" pitchFamily="18" charset="0"/>
                <a:ea typeface="Calibri"/>
                <a:cs typeface="Times New Roman" panose="02020603050405020304" pitchFamily="18" charset="0"/>
              </a:rPr>
              <a:t>змей            Первая </a:t>
            </a:r>
            <a:r>
              <a:rPr lang="ru-RU" dirty="0">
                <a:latin typeface="Times New Roman" panose="02020603050405020304" pitchFamily="18" charset="0"/>
                <a:ea typeface="Calibri"/>
                <a:cs typeface="Times New Roman" panose="02020603050405020304" pitchFamily="18" charset="0"/>
              </a:rPr>
              <a:t>психиатрическая </a:t>
            </a:r>
            <a:r>
              <a:rPr lang="ru-RU" dirty="0" smtClean="0">
                <a:latin typeface="Times New Roman" panose="02020603050405020304" pitchFamily="18" charset="0"/>
                <a:ea typeface="Calibri"/>
                <a:cs typeface="Times New Roman" panose="02020603050405020304" pitchFamily="18" charset="0"/>
              </a:rPr>
              <a:t>помощь </a:t>
            </a:r>
            <a:endParaRPr lang="ru-RU" dirty="0">
              <a:latin typeface="Times New Roman" panose="02020603050405020304" pitchFamily="18" charset="0"/>
              <a:ea typeface="Calibri"/>
              <a:cs typeface="Times New Roman" panose="02020603050405020304" pitchFamily="18" charset="0"/>
            </a:endParaRPr>
          </a:p>
          <a:p>
            <a:pPr algn="just">
              <a:lnSpc>
                <a:spcPct val="150000"/>
              </a:lnSpc>
            </a:pPr>
            <a:r>
              <a:rPr lang="ru-RU" dirty="0">
                <a:latin typeface="Times New Roman" panose="02020603050405020304" pitchFamily="18" charset="0"/>
                <a:ea typeface="Calibri"/>
                <a:cs typeface="Times New Roman" panose="02020603050405020304" pitchFamily="18" charset="0"/>
              </a:rPr>
              <a:t>Первая помощь при растяжениях и разрывах.</a:t>
            </a:r>
          </a:p>
          <a:p>
            <a:pPr algn="just">
              <a:lnSpc>
                <a:spcPct val="150000"/>
              </a:lnSpc>
            </a:pPr>
            <a:r>
              <a:rPr lang="ru-RU" dirty="0" smtClean="0">
                <a:latin typeface="Times New Roman" panose="02020603050405020304" pitchFamily="18" charset="0"/>
                <a:ea typeface="Calibri"/>
                <a:cs typeface="Times New Roman" panose="02020603050405020304" pitchFamily="18" charset="0"/>
              </a:rPr>
              <a:t>Первая </a:t>
            </a:r>
            <a:r>
              <a:rPr lang="ru-RU" dirty="0">
                <a:latin typeface="Times New Roman" panose="02020603050405020304" pitchFamily="18" charset="0"/>
                <a:ea typeface="Calibri"/>
                <a:cs typeface="Times New Roman" panose="02020603050405020304" pitchFamily="18" charset="0"/>
              </a:rPr>
              <a:t>помощь при укусах </a:t>
            </a:r>
            <a:r>
              <a:rPr lang="ru-RU" dirty="0" smtClean="0">
                <a:latin typeface="Times New Roman" panose="02020603050405020304" pitchFamily="18" charset="0"/>
                <a:ea typeface="Calibri"/>
                <a:cs typeface="Times New Roman" panose="02020603050405020304" pitchFamily="18" charset="0"/>
              </a:rPr>
              <a:t>насекомых.                 </a:t>
            </a:r>
          </a:p>
          <a:p>
            <a:pPr algn="just">
              <a:lnSpc>
                <a:spcPct val="150000"/>
              </a:lnSpc>
            </a:pPr>
            <a:r>
              <a:rPr lang="ru-RU" dirty="0" smtClean="0">
                <a:latin typeface="Times New Roman" panose="02020603050405020304" pitchFamily="18" charset="0"/>
                <a:ea typeface="Calibri"/>
                <a:cs typeface="Times New Roman" panose="02020603050405020304" pitchFamily="18" charset="0"/>
              </a:rPr>
              <a:t>Первая </a:t>
            </a:r>
            <a:r>
              <a:rPr lang="ru-RU" dirty="0">
                <a:latin typeface="Times New Roman" panose="02020603050405020304" pitchFamily="18" charset="0"/>
                <a:ea typeface="Calibri"/>
                <a:cs typeface="Times New Roman" panose="02020603050405020304" pitchFamily="18" charset="0"/>
              </a:rPr>
              <a:t>помощь при укусах животных.                  </a:t>
            </a:r>
          </a:p>
          <a:p>
            <a:pPr algn="just">
              <a:lnSpc>
                <a:spcPct val="150000"/>
              </a:lnSpc>
            </a:pPr>
            <a:r>
              <a:rPr lang="ru-RU" dirty="0">
                <a:latin typeface="Times New Roman" panose="02020603050405020304" pitchFamily="18" charset="0"/>
                <a:ea typeface="Calibri"/>
                <a:cs typeface="Times New Roman" panose="02020603050405020304" pitchFamily="18" charset="0"/>
              </a:rPr>
              <a:t>Первая помощь при </a:t>
            </a:r>
            <a:r>
              <a:rPr lang="ru-RU" dirty="0" smtClean="0">
                <a:latin typeface="Times New Roman" panose="02020603050405020304" pitchFamily="18" charset="0"/>
                <a:ea typeface="Calibri"/>
                <a:cs typeface="Times New Roman" panose="02020603050405020304" pitchFamily="18" charset="0"/>
              </a:rPr>
              <a:t>электротравмах.</a:t>
            </a:r>
            <a:endParaRPr lang="ru-RU" dirty="0">
              <a:latin typeface="Times New Roman" panose="02020603050405020304" pitchFamily="18" charset="0"/>
              <a:ea typeface="Calibri"/>
              <a:cs typeface="Times New Roman" panose="02020603050405020304" pitchFamily="18" charset="0"/>
            </a:endParaRPr>
          </a:p>
          <a:p>
            <a:pPr algn="just">
              <a:lnSpc>
                <a:spcPct val="150000"/>
              </a:lnSpc>
            </a:pPr>
            <a:endParaRPr lang="ru-RU" dirty="0">
              <a:latin typeface="Times New Roman" panose="02020603050405020304" pitchFamily="18" charset="0"/>
              <a:ea typeface="Calibri"/>
              <a:cs typeface="Times New Roman" panose="02020603050405020304" pitchFamily="18" charset="0"/>
            </a:endParaRPr>
          </a:p>
        </p:txBody>
      </p:sp>
    </p:spTree>
    <p:extLst>
      <p:ext uri="{BB962C8B-B14F-4D97-AF65-F5344CB8AC3E}">
        <p14:creationId xmlns:p14="http://schemas.microsoft.com/office/powerpoint/2010/main" val="1026661134"/>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89184" y="0"/>
            <a:ext cx="9569669" cy="5078313"/>
          </a:xfrm>
          <a:prstGeom prst="rect">
            <a:avLst/>
          </a:prstGeom>
        </p:spPr>
        <p:txBody>
          <a:bodyPr wrap="square">
            <a:spAutoFit/>
          </a:bodyPr>
          <a:lstStyle/>
          <a:p>
            <a:pPr indent="450215" algn="just">
              <a:lnSpc>
                <a:spcPct val="150000"/>
              </a:lnSpc>
              <a:spcAft>
                <a:spcPts val="0"/>
              </a:spcAft>
            </a:pPr>
            <a:r>
              <a:rPr lang="ru-RU" b="1" dirty="0">
                <a:latin typeface="Times New Roman"/>
                <a:ea typeface="Calibri"/>
                <a:cs typeface="Times New Roman"/>
              </a:rPr>
              <a:t>Вывихи</a:t>
            </a:r>
            <a:r>
              <a:rPr lang="ru-RU" dirty="0">
                <a:latin typeface="Times New Roman"/>
                <a:ea typeface="Calibri"/>
                <a:cs typeface="Times New Roman"/>
              </a:rPr>
              <a:t> — стойкое смещение суставных концов костей, сопровождающееся разрывом капсулы и повреждением связок сустава. По происхождению различают вывихи врожденные и приобретенные.</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Чаще отмечаются вывихи тазобедренных суставов. Приобретенные вывихи делятся на </a:t>
            </a:r>
            <a:r>
              <a:rPr lang="ru-RU" b="1" dirty="0">
                <a:latin typeface="Times New Roman"/>
                <a:ea typeface="Calibri"/>
                <a:cs typeface="Times New Roman"/>
              </a:rPr>
              <a:t>травматические</a:t>
            </a:r>
            <a:r>
              <a:rPr lang="ru-RU" dirty="0">
                <a:latin typeface="Times New Roman"/>
                <a:ea typeface="Calibri"/>
                <a:cs typeface="Times New Roman"/>
              </a:rPr>
              <a:t> (возникают при повреждениях) и патологические (развиваются при некоторых заболеваниях суставов, например при росте костной опухоли). </a:t>
            </a:r>
            <a:endParaRPr lang="ru-RU" sz="1400" dirty="0">
              <a:ea typeface="Calibri"/>
              <a:cs typeface="Times New Roman"/>
            </a:endParaRPr>
          </a:p>
          <a:p>
            <a:pPr indent="450215" algn="just">
              <a:lnSpc>
                <a:spcPct val="150000"/>
              </a:lnSpc>
              <a:spcAft>
                <a:spcPts val="0"/>
              </a:spcAft>
            </a:pPr>
            <a:r>
              <a:rPr lang="ru-RU" b="1" dirty="0">
                <a:latin typeface="Times New Roman"/>
                <a:ea typeface="Calibri"/>
                <a:cs typeface="Times New Roman"/>
              </a:rPr>
              <a:t>По степени смещения</a:t>
            </a:r>
            <a:r>
              <a:rPr lang="ru-RU" dirty="0">
                <a:latin typeface="Times New Roman"/>
                <a:ea typeface="Calibri"/>
                <a:cs typeface="Times New Roman"/>
              </a:rPr>
              <a:t> вывихи могут быть </a:t>
            </a:r>
            <a:r>
              <a:rPr lang="ru-RU" b="1" dirty="0">
                <a:latin typeface="Times New Roman"/>
                <a:ea typeface="Calibri"/>
                <a:cs typeface="Times New Roman"/>
              </a:rPr>
              <a:t>полными и неполными</a:t>
            </a:r>
            <a:r>
              <a:rPr lang="ru-RU" dirty="0">
                <a:latin typeface="Times New Roman"/>
                <a:ea typeface="Calibri"/>
                <a:cs typeface="Times New Roman"/>
              </a:rPr>
              <a:t>. При </a:t>
            </a:r>
            <a:r>
              <a:rPr lang="ru-RU" b="1" dirty="0">
                <a:latin typeface="Times New Roman"/>
                <a:ea typeface="Calibri"/>
                <a:cs typeface="Times New Roman"/>
              </a:rPr>
              <a:t>полных вывихах</a:t>
            </a:r>
            <a:r>
              <a:rPr lang="ru-RU" dirty="0">
                <a:latin typeface="Times New Roman"/>
                <a:ea typeface="Calibri"/>
                <a:cs typeface="Times New Roman"/>
              </a:rPr>
              <a:t> суставные поверхности полностью теряют соприкосновение, при </a:t>
            </a:r>
            <a:r>
              <a:rPr lang="ru-RU" b="1" dirty="0">
                <a:latin typeface="Times New Roman"/>
                <a:ea typeface="Calibri"/>
                <a:cs typeface="Times New Roman"/>
              </a:rPr>
              <a:t>неполных (</a:t>
            </a:r>
            <a:r>
              <a:rPr lang="ru-RU" dirty="0">
                <a:latin typeface="Times New Roman"/>
                <a:ea typeface="Calibri"/>
                <a:cs typeface="Times New Roman"/>
              </a:rPr>
              <a:t>подвывихи) — сохраняется частичное соприкосновение суставных поверхностей костей, образующих сустав. Если вывихнутая кость или травмирующая сила нарушают целостность кожи в области сустава, то такой вывих называется </a:t>
            </a:r>
            <a:r>
              <a:rPr lang="ru-RU" b="1" dirty="0">
                <a:latin typeface="Times New Roman"/>
                <a:ea typeface="Calibri"/>
                <a:cs typeface="Times New Roman"/>
              </a:rPr>
              <a:t>открытым</a:t>
            </a:r>
            <a:r>
              <a:rPr lang="ru-RU" dirty="0">
                <a:latin typeface="Times New Roman"/>
                <a:ea typeface="Calibri"/>
                <a:cs typeface="Times New Roman"/>
              </a:rPr>
              <a:t>, он опасен попаданием с кожи в рану микробов и последующим развитием воспалительного процесса в суставе. </a:t>
            </a:r>
            <a:endParaRPr lang="ru-RU" sz="1400" dirty="0">
              <a:ea typeface="Calibri"/>
              <a:cs typeface="Times New Roman"/>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2234" y="5078313"/>
            <a:ext cx="2768162" cy="17017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1618" y="5078312"/>
            <a:ext cx="3840616" cy="17017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3419" y="5078313"/>
            <a:ext cx="2828199" cy="17017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1748558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90" y="10337"/>
            <a:ext cx="9648496" cy="6863417"/>
          </a:xfrm>
          <a:prstGeom prst="rect">
            <a:avLst/>
          </a:prstGeom>
        </p:spPr>
        <p:txBody>
          <a:bodyPr wrap="square">
            <a:spAutoFit/>
          </a:bodyPr>
          <a:lstStyle/>
          <a:p>
            <a:pPr indent="450215" algn="just">
              <a:spcAft>
                <a:spcPts val="0"/>
              </a:spcAft>
            </a:pPr>
            <a:r>
              <a:rPr lang="ru-RU" sz="2000" dirty="0">
                <a:latin typeface="Times New Roman"/>
                <a:ea typeface="Calibri"/>
                <a:cs typeface="Times New Roman"/>
              </a:rPr>
              <a:t>Для этого осуществляют периодическое вдувание воздуха в рот или в нос пострадавшего во время его транспортировки к берегу или к лодке. </a:t>
            </a:r>
            <a:endParaRPr lang="ru-RU" sz="2000" dirty="0" smtClean="0">
              <a:latin typeface="Times New Roman"/>
              <a:ea typeface="Calibri"/>
              <a:cs typeface="Times New Roman"/>
            </a:endParaRPr>
          </a:p>
          <a:p>
            <a:pPr indent="450215" algn="just">
              <a:spcAft>
                <a:spcPts val="0"/>
              </a:spcAft>
            </a:pPr>
            <a:r>
              <a:rPr lang="ru-RU" sz="2000" dirty="0" smtClean="0">
                <a:latin typeface="Times New Roman"/>
                <a:ea typeface="Calibri"/>
                <a:cs typeface="Times New Roman"/>
              </a:rPr>
              <a:t>Если </a:t>
            </a:r>
            <a:r>
              <a:rPr lang="ru-RU" sz="2000" dirty="0">
                <a:latin typeface="Times New Roman"/>
                <a:ea typeface="Calibri"/>
                <a:cs typeface="Times New Roman"/>
              </a:rPr>
              <a:t>пострадавший не терял сознания или находится в состоянии легкого обморока, то, чтобы устранить последствия утопления, достаточно дать понюхать нашатырный спирт и согреть пострадавшего.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В том случае, когда из воды извлекается уже «бездыханное тело» – пострадавший находится без сознания, а зачастую и без признаков жизни, – у спасателя, как правило, нет проблем с собственной безопасностью, но значительно снижаются шансы на спасение пострадавшего. </a:t>
            </a:r>
            <a:endParaRPr lang="ru-RU" sz="2000" dirty="0" smtClean="0">
              <a:latin typeface="Times New Roman"/>
              <a:ea typeface="Calibri"/>
              <a:cs typeface="Times New Roman"/>
            </a:endParaRPr>
          </a:p>
          <a:p>
            <a:pPr indent="450215" algn="just">
              <a:spcAft>
                <a:spcPts val="0"/>
              </a:spcAft>
            </a:pPr>
            <a:r>
              <a:rPr lang="ru-RU" sz="2000" dirty="0" smtClean="0">
                <a:latin typeface="Times New Roman"/>
                <a:ea typeface="Calibri"/>
                <a:cs typeface="Times New Roman"/>
              </a:rPr>
              <a:t>Если </a:t>
            </a:r>
            <a:r>
              <a:rPr lang="ru-RU" sz="2000" dirty="0">
                <a:latin typeface="Times New Roman"/>
                <a:ea typeface="Calibri"/>
                <a:cs typeface="Times New Roman"/>
              </a:rPr>
              <a:t>человек пробыл под водой более 5 – 10 минут, его вряд ли удастся вернуть к жизни. </a:t>
            </a:r>
            <a:endParaRPr lang="ru-RU" sz="2000" dirty="0" smtClean="0">
              <a:latin typeface="Times New Roman"/>
              <a:ea typeface="Calibri"/>
              <a:cs typeface="Times New Roman"/>
            </a:endParaRPr>
          </a:p>
          <a:p>
            <a:pPr indent="450215" algn="just">
              <a:spcAft>
                <a:spcPts val="0"/>
              </a:spcAft>
            </a:pPr>
            <a:r>
              <a:rPr lang="ru-RU" sz="2000" dirty="0" smtClean="0">
                <a:latin typeface="Times New Roman"/>
                <a:ea typeface="Calibri"/>
                <a:cs typeface="Times New Roman"/>
              </a:rPr>
              <a:t>Хотя </a:t>
            </a:r>
            <a:r>
              <a:rPr lang="ru-RU" sz="2000" dirty="0">
                <a:latin typeface="Times New Roman"/>
                <a:ea typeface="Calibri"/>
                <a:cs typeface="Times New Roman"/>
              </a:rPr>
              <a:t>в каждом конкретном случае исход будет зависеть от времени года, температуры и состава воды, особенностей организма, а главное – от вида утопления и верно выбранной тактики оказания помощи.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На успех можно надеяться только при правильном оказании помощи с учетом типа утопления! </a:t>
            </a:r>
            <a:endParaRPr lang="ru-RU" sz="2000" dirty="0" smtClean="0">
              <a:latin typeface="Times New Roman"/>
              <a:ea typeface="Calibri"/>
              <a:cs typeface="Times New Roman"/>
            </a:endParaRPr>
          </a:p>
          <a:p>
            <a:pPr indent="450215" algn="just">
              <a:spcAft>
                <a:spcPts val="0"/>
              </a:spcAft>
            </a:pPr>
            <a:r>
              <a:rPr lang="ru-RU" sz="2000" dirty="0" smtClean="0">
                <a:latin typeface="Times New Roman"/>
                <a:ea typeface="Calibri"/>
                <a:cs typeface="Times New Roman"/>
              </a:rPr>
              <a:t>При </a:t>
            </a:r>
            <a:r>
              <a:rPr lang="ru-RU" sz="2000" dirty="0">
                <a:latin typeface="Times New Roman"/>
                <a:ea typeface="Calibri"/>
                <a:cs typeface="Times New Roman"/>
              </a:rPr>
              <a:t>синей асфиксии (истинное утопление) вода заполняет дыхательные пути и легкие. Подобным образом тонут те, кто до последней минуты борется за свою жизнь, делает судорожные движения и втягивает в себя воду, которая препятствует поступлению воздуха. Находясь под водой, они продолжали активно двигаться, максимально задерживая дыхание. Это очень быстро приводит к гипоксии мозга и потере сознания.</a:t>
            </a:r>
            <a:endParaRPr lang="ru-RU" sz="2000" dirty="0">
              <a:ea typeface="Calibri"/>
              <a:cs typeface="Times New Roman"/>
            </a:endParaRPr>
          </a:p>
        </p:txBody>
      </p:sp>
    </p:spTree>
    <p:extLst>
      <p:ext uri="{BB962C8B-B14F-4D97-AF65-F5344CB8AC3E}">
        <p14:creationId xmlns:p14="http://schemas.microsoft.com/office/powerpoint/2010/main" val="394309598"/>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607" y="189186"/>
            <a:ext cx="9238593" cy="65392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97099549"/>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89" y="0"/>
            <a:ext cx="9569669" cy="6863417"/>
          </a:xfrm>
          <a:prstGeom prst="rect">
            <a:avLst/>
          </a:prstGeom>
        </p:spPr>
        <p:txBody>
          <a:bodyPr wrap="square">
            <a:spAutoFit/>
          </a:bodyPr>
          <a:lstStyle/>
          <a:p>
            <a:pPr indent="450215" algn="just">
              <a:spcAft>
                <a:spcPts val="0"/>
              </a:spcAft>
            </a:pPr>
            <a:r>
              <a:rPr lang="ru-RU" sz="2000" dirty="0">
                <a:latin typeface="Times New Roman"/>
                <a:ea typeface="Calibri"/>
                <a:cs typeface="Times New Roman"/>
              </a:rPr>
              <a:t>Как только человек теряет сознание, вода сразу же в большом количестве начинает поступать в желудок и легкие. Этот объем быстро всасывается и переходил в кровеносное русло, значительно переполняя его разжиженной кровью. У пострадавшего кожные покровы, ушные раковины, кончики пальцев, слизистая оболочка губ приобретают фиолетово-синий оттенок. При этом виде асфиксии пострадавшего можно спасти в том случае, если длительность пребывания под водой не превышала 4 – 6 минут.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Схема оказания первой помощи при синей асфиксии: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sym typeface="Symbol"/>
              </a:rPr>
              <a:t></a:t>
            </a:r>
            <a:r>
              <a:rPr lang="ru-RU" sz="2000" dirty="0">
                <a:latin typeface="Times New Roman"/>
                <a:ea typeface="Calibri"/>
                <a:cs typeface="Times New Roman"/>
              </a:rPr>
              <a:t> сразу после извлечения утонувшего из воды перевернуть его лицом вниз и опустить его голову ниже его таза (перегнув тело через колено спасающего);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sym typeface="Symbol"/>
              </a:rPr>
              <a:t></a:t>
            </a:r>
            <a:r>
              <a:rPr lang="ru-RU" sz="2000" dirty="0">
                <a:latin typeface="Times New Roman"/>
                <a:ea typeface="Calibri"/>
                <a:cs typeface="Times New Roman"/>
              </a:rPr>
              <a:t> с помощью любой ткани (платок или часть одежды) освободить полость рта от воды, водорослей и пр.;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sym typeface="Symbol"/>
              </a:rPr>
              <a:t></a:t>
            </a:r>
            <a:r>
              <a:rPr lang="ru-RU" sz="2000" dirty="0">
                <a:latin typeface="Times New Roman"/>
                <a:ea typeface="Calibri"/>
                <a:cs typeface="Times New Roman"/>
              </a:rPr>
              <a:t> резко надавить на корень языка;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sym typeface="Symbol"/>
              </a:rPr>
              <a:t></a:t>
            </a:r>
            <a:r>
              <a:rPr lang="ru-RU" sz="2000" dirty="0">
                <a:latin typeface="Times New Roman"/>
                <a:ea typeface="Calibri"/>
                <a:cs typeface="Times New Roman"/>
              </a:rPr>
              <a:t> при появлении рвотного и кашлевого рефлексов добиться полного удаления воды из дыхательных путей и желудка, сжимая ребра с обеих сторон;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sym typeface="Symbol"/>
              </a:rPr>
              <a:t></a:t>
            </a:r>
            <a:r>
              <a:rPr lang="ru-RU" sz="2000" dirty="0">
                <a:latin typeface="Times New Roman"/>
                <a:ea typeface="Calibri"/>
                <a:cs typeface="Times New Roman"/>
              </a:rPr>
              <a:t> при отсутствии рвотного рефлекса и самостоятельного дыхания положить на спину и приступить к сердечно-легочной реанимации, периодически удаляя содержимое ротовой полости и носа;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Недопустимо терять время на удаление воды из легких и желудка при признаках клинической смерти. Ни в коем случае нельзя оставлять пострадавшего без внимания ни на минуту – в любой момент может наступить остановка сердца или развиться отек легких. </a:t>
            </a:r>
            <a:endParaRPr lang="ru-RU" sz="2000" dirty="0">
              <a:ea typeface="Calibri"/>
              <a:cs typeface="Times New Roman"/>
            </a:endParaRPr>
          </a:p>
        </p:txBody>
      </p:sp>
    </p:spTree>
    <p:extLst>
      <p:ext uri="{BB962C8B-B14F-4D97-AF65-F5344CB8AC3E}">
        <p14:creationId xmlns:p14="http://schemas.microsoft.com/office/powerpoint/2010/main" val="1398447072"/>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4" y="-19183"/>
            <a:ext cx="5628290" cy="7017306"/>
          </a:xfrm>
          <a:prstGeom prst="rect">
            <a:avLst/>
          </a:prstGeom>
        </p:spPr>
        <p:txBody>
          <a:bodyPr wrap="square">
            <a:spAutoFit/>
          </a:bodyPr>
          <a:lstStyle/>
          <a:p>
            <a:pPr indent="450215" algn="just">
              <a:spcAft>
                <a:spcPts val="0"/>
              </a:spcAft>
            </a:pPr>
            <a:r>
              <a:rPr lang="ru-RU" dirty="0">
                <a:latin typeface="Times New Roman"/>
                <a:ea typeface="Calibri"/>
                <a:cs typeface="Times New Roman"/>
              </a:rPr>
              <a:t>При белой асфиксии происходит спазм голосовых связок, они смыкаются и вода в легкие не попадает, но и воздух тоже не проходит. При этом кожные покровы и слизистые оболочки губ становятся бледными, прекращается дыхание и работа сердца. Пострадавший находится в состоянии обморока и сразу опускается на дно. При этом виде асфиксии пострадавшего можно спасти даже после 10 минутного пребывания его под водой. </a:t>
            </a:r>
            <a:endParaRPr lang="ru-RU" sz="1400" dirty="0">
              <a:ea typeface="Calibri"/>
              <a:cs typeface="Times New Roman"/>
            </a:endParaRPr>
          </a:p>
          <a:p>
            <a:pPr indent="450215" algn="just">
              <a:spcAft>
                <a:spcPts val="0"/>
              </a:spcAft>
            </a:pPr>
            <a:r>
              <a:rPr lang="ru-RU" dirty="0">
                <a:latin typeface="Times New Roman"/>
                <a:ea typeface="Calibri"/>
                <a:cs typeface="Times New Roman"/>
              </a:rPr>
              <a:t>Схема оказания первой помощи при белой асфиксии: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сразу же после извлечения из воды оценить состояние зрачков и пульсацию на сонной артерии;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при отсутствии пульсации на сонной артерии приступить к сердечно-легочной реанимации (при отсутствии признаков жизни нельзя терять время на перенос пострадавшего в теплое помещение – в этом случае профилактика простудных заболеваний более чем абсурдна!)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при появлении признаков жизни перенести в теплое помещение, переодеть в сухую одежду, дать теплое питье.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После любого случая утопления пострадавшего необходимо госпитализировать независимо от его состояния и самочувствия!</a:t>
            </a:r>
            <a:endParaRPr lang="ru-RU" sz="1400" dirty="0">
              <a:ea typeface="Calibri"/>
              <a:cs typeface="Times New Roman"/>
            </a:endParaRPr>
          </a:p>
        </p:txBody>
      </p:sp>
      <p:pic>
        <p:nvPicPr>
          <p:cNvPr id="686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9366" y="478256"/>
            <a:ext cx="3783723" cy="60224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68115323"/>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60" y="41082"/>
            <a:ext cx="5801710" cy="6817251"/>
          </a:xfrm>
          <a:prstGeom prst="rect">
            <a:avLst/>
          </a:prstGeom>
        </p:spPr>
        <p:txBody>
          <a:bodyPr wrap="square">
            <a:spAutoFit/>
          </a:bodyPr>
          <a:lstStyle/>
          <a:p>
            <a:pPr indent="450215" algn="ctr">
              <a:spcAft>
                <a:spcPts val="0"/>
              </a:spcAft>
            </a:pPr>
            <a:r>
              <a:rPr lang="ru-RU" sz="1900" b="1" dirty="0">
                <a:latin typeface="Times New Roman"/>
                <a:ea typeface="Calibri"/>
                <a:cs typeface="Times New Roman"/>
              </a:rPr>
              <a:t>Первая помощь при электротравмах</a:t>
            </a:r>
            <a:endParaRPr lang="ru-RU" sz="1900" dirty="0">
              <a:ea typeface="Calibri"/>
              <a:cs typeface="Times New Roman"/>
            </a:endParaRPr>
          </a:p>
          <a:p>
            <a:pPr indent="450215" algn="just">
              <a:spcAft>
                <a:spcPts val="0"/>
              </a:spcAft>
            </a:pPr>
            <a:r>
              <a:rPr lang="ru-RU" sz="1900" b="1" dirty="0">
                <a:latin typeface="Times New Roman"/>
                <a:ea typeface="Calibri"/>
                <a:cs typeface="Times New Roman"/>
              </a:rPr>
              <a:t>Электротравма –</a:t>
            </a:r>
            <a:r>
              <a:rPr lang="ru-RU" sz="1900" dirty="0">
                <a:latin typeface="Times New Roman"/>
                <a:ea typeface="Calibri"/>
                <a:cs typeface="Times New Roman"/>
              </a:rPr>
              <a:t> поражение электрическим током, а также патологические изменения в тканях (внешних покровах, внутренних органах, нервной системе) и психике, которые вызываются в организме под влиянием электрического тока. Повреждения зависят от непосредственного прохождения электрического тока через организм и от той энергии, в которую ток преобразуется (тепло, свет, звук) при разряде в непосредственной близости от человека. </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Общие и местные явления, вызываемые воздействием тока на организм, могут варьироваться от незначительных болевых ощущений при отсутствии органических и функциональных изменений со стороны органов и тканей, до тяжелых ожогов с обугливанием и сгоранием отдельных частей тела, потерей сознания, остановкой дыхания и сердца и смерти. </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Поражение электрическим током может произойти как от отдельных частей электроустановок (неизолированных, с повреждением или влажной изоляцией), так и через посторонние предметы, случайно оказавшиеся в соприкосновении с ними. </a:t>
            </a:r>
            <a:endParaRPr lang="ru-RU" sz="1900" dirty="0">
              <a:ea typeface="Calibri"/>
              <a:cs typeface="Times New Roman"/>
            </a:endParaRPr>
          </a:p>
        </p:txBody>
      </p:sp>
      <p:pic>
        <p:nvPicPr>
          <p:cNvPr id="706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7972" y="520262"/>
            <a:ext cx="3566290" cy="57071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88712354"/>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6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249" y="84739"/>
            <a:ext cx="9427780" cy="66451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6306170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0" y="0"/>
            <a:ext cx="9553903" cy="4801314"/>
          </a:xfrm>
          <a:prstGeom prst="rect">
            <a:avLst/>
          </a:prstGeom>
        </p:spPr>
        <p:txBody>
          <a:bodyPr wrap="square">
            <a:spAutoFit/>
          </a:bodyPr>
          <a:lstStyle/>
          <a:p>
            <a:pPr indent="450215" algn="just">
              <a:spcAft>
                <a:spcPts val="0"/>
              </a:spcAft>
            </a:pPr>
            <a:r>
              <a:rPr lang="ru-RU" dirty="0">
                <a:latin typeface="Times New Roman"/>
                <a:ea typeface="Calibri"/>
                <a:cs typeface="Times New Roman"/>
              </a:rPr>
              <a:t>Субъективные ощущения при электротравмах весьма разнообразны: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легкий толчок,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жгучая боль,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судорожное сокращение мышц,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затруднение дыхания,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ослабление сердечной деятельности,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паралич дыхания,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остановка сердца.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После прекращения действия электрического тока нередко возникают слабость, ощущение тяжести во всем теле, испуг, наблюдается угнетение сознания или возбуждение. Электрический ток действует как </a:t>
            </a:r>
            <a:r>
              <a:rPr lang="ru-RU" dirty="0" err="1">
                <a:latin typeface="Times New Roman"/>
                <a:ea typeface="Calibri"/>
                <a:cs typeface="Times New Roman"/>
              </a:rPr>
              <a:t>местно</a:t>
            </a:r>
            <a:r>
              <a:rPr lang="ru-RU" dirty="0">
                <a:latin typeface="Times New Roman"/>
                <a:ea typeface="Calibri"/>
                <a:cs typeface="Times New Roman"/>
              </a:rPr>
              <a:t>, повреждая ткани в местах происхождения (т.е. вдоль возникающей в организме электрической цепи), так и рефлекторно. </a:t>
            </a:r>
            <a:endParaRPr lang="ru-RU" sz="1400" dirty="0">
              <a:ea typeface="Calibri"/>
              <a:cs typeface="Times New Roman"/>
            </a:endParaRPr>
          </a:p>
          <a:p>
            <a:pPr indent="450215" algn="just">
              <a:spcAft>
                <a:spcPts val="0"/>
              </a:spcAft>
            </a:pPr>
            <a:r>
              <a:rPr lang="ru-RU" dirty="0">
                <a:latin typeface="Times New Roman"/>
                <a:ea typeface="Calibri"/>
                <a:cs typeface="Times New Roman"/>
              </a:rPr>
              <a:t>Электрический ток, распространяясь по тканям тела человека от места входа к месту выхода, образует так называемую петлю тока. Менее опасной является нижняя петля (от ноги к ноге), более опасной – верхняя петля (от руки к руке) и самая опасная – полная петля (обе руки и обе ноги). В последнем случае электрический ток обязательно проходит через сердце, что сопровождается, как правило, тяжелыми нарушениями сердечной деятельности. </a:t>
            </a:r>
            <a:endParaRPr lang="ru-RU" sz="1400" dirty="0">
              <a:ea typeface="Calibri"/>
              <a:cs typeface="Times New Roman"/>
            </a:endParaRPr>
          </a:p>
        </p:txBody>
      </p:sp>
      <p:pic>
        <p:nvPicPr>
          <p:cNvPr id="716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9871" y="4801314"/>
            <a:ext cx="8001000" cy="20566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7226158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1" y="731"/>
            <a:ext cx="9522372" cy="6863417"/>
          </a:xfrm>
          <a:prstGeom prst="rect">
            <a:avLst/>
          </a:prstGeom>
        </p:spPr>
        <p:txBody>
          <a:bodyPr wrap="square">
            <a:spAutoFit/>
          </a:bodyPr>
          <a:lstStyle/>
          <a:p>
            <a:pPr indent="725488" algn="just">
              <a:spcAft>
                <a:spcPts val="0"/>
              </a:spcAft>
            </a:pPr>
            <a:r>
              <a:rPr lang="ru-RU" sz="2000" dirty="0">
                <a:latin typeface="Times New Roman"/>
                <a:ea typeface="Calibri"/>
                <a:cs typeface="Times New Roman"/>
              </a:rPr>
              <a:t>Диагностика электротравмы может быть затруднена, если пострадавший находится без сознания. В этих случаях имеют значение наличие знаков тока или глубоких </a:t>
            </a:r>
            <a:r>
              <a:rPr lang="ru-RU" sz="2000" dirty="0" err="1">
                <a:latin typeface="Times New Roman"/>
                <a:ea typeface="Calibri"/>
                <a:cs typeface="Times New Roman"/>
              </a:rPr>
              <a:t>электроожогов</a:t>
            </a:r>
            <a:r>
              <a:rPr lang="ru-RU" sz="2000" dirty="0">
                <a:latin typeface="Times New Roman"/>
                <a:ea typeface="Calibri"/>
                <a:cs typeface="Times New Roman"/>
              </a:rPr>
              <a:t>, а также свидетельства очевидцев и осмотр места происшествия.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Первая помощь</a:t>
            </a:r>
            <a:r>
              <a:rPr lang="ru-RU" sz="2000" dirty="0">
                <a:latin typeface="Times New Roman"/>
                <a:ea typeface="Calibri"/>
                <a:cs typeface="Times New Roman"/>
              </a:rPr>
              <a:t>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Неотложная помощь пострадавшему заключается в быстром прекращении действия электрического тока. Для этого необходимо отключить электроустановку с помощью выключателей, рубильника или другого отключающего аппарата, а также путем снятия или вывертывания предохранителей (пробок), разъема штепсельного соединения.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Если пострадавший находится на высоте, необходимо принять меры, предупреждающие падение или обеспечивающие его безопасность.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Если отключить установку достаточно быстро нельзя, необходимо принять меры по освобождению пострадавшего от действия тока. Во всех случаях оказывающий помощь не должен прикасаться к пострадавшему без надлежащих мер предосторожности, так как это опасно для его жизни.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Для отделения пострадавшего от токоведущих частей или провода напряжением до 1000 В, следует воспользоваться канатом, палкой или каким-либо другим сухим предметом, не проводящим электрический ток.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Можно </a:t>
            </a:r>
            <a:r>
              <a:rPr lang="ru-RU" sz="2000" dirty="0">
                <a:latin typeface="Times New Roman"/>
                <a:ea typeface="Calibri"/>
                <a:cs typeface="Times New Roman"/>
              </a:rPr>
              <a:t>также оттянуть его за одежду (если она и сухая и отстает от тела), избегая при этом прикосновений к окружающим предметам и частям тела пострадавшего, не прикрытым одеждой. </a:t>
            </a:r>
            <a:endParaRPr lang="ru-RU" sz="2000" dirty="0">
              <a:ea typeface="Calibri"/>
              <a:cs typeface="Times New Roman"/>
            </a:endParaRPr>
          </a:p>
        </p:txBody>
      </p:sp>
    </p:spTree>
    <p:extLst>
      <p:ext uri="{BB962C8B-B14F-4D97-AF65-F5344CB8AC3E}">
        <p14:creationId xmlns:p14="http://schemas.microsoft.com/office/powerpoint/2010/main" val="355474941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88" y="0"/>
            <a:ext cx="9569669" cy="6817251"/>
          </a:xfrm>
          <a:prstGeom prst="rect">
            <a:avLst/>
          </a:prstGeom>
        </p:spPr>
        <p:txBody>
          <a:bodyPr wrap="square">
            <a:spAutoFit/>
          </a:bodyPr>
          <a:lstStyle/>
          <a:p>
            <a:pPr indent="725488" algn="just">
              <a:spcAft>
                <a:spcPts val="0"/>
              </a:spcAft>
            </a:pPr>
            <a:r>
              <a:rPr lang="ru-RU" sz="1900" dirty="0">
                <a:latin typeface="Times New Roman"/>
                <a:ea typeface="Calibri"/>
                <a:cs typeface="Times New Roman"/>
              </a:rPr>
              <a:t>Для изоляции рук оказывающий помощь должен надеть диэлектрические перчатки или обмотать руку шарфом, натянуть на руку рукав пиджака или пальто, накинуть на пострадавшего резиновый коврик, прорезиненную материю (плащ) или простую сухую материю. Можно также изолировать себя, встав на резиновый коврик, сухую доску или какую-либо не проводящую электрический ток подстилку, сверток одежды и т.п. </a:t>
            </a:r>
            <a:endParaRPr lang="ru-RU" sz="1900" dirty="0">
              <a:ea typeface="Calibri"/>
              <a:cs typeface="Times New Roman"/>
            </a:endParaRPr>
          </a:p>
          <a:p>
            <a:pPr indent="725488" algn="just">
              <a:spcAft>
                <a:spcPts val="0"/>
              </a:spcAft>
            </a:pPr>
            <a:r>
              <a:rPr lang="ru-RU" sz="1900" dirty="0">
                <a:latin typeface="Times New Roman"/>
                <a:ea typeface="Calibri"/>
                <a:cs typeface="Times New Roman"/>
              </a:rPr>
              <a:t>При отделении пострадавшего от токоведущих частей рекомендуется действовать одной рукой, держа другую в кармане или за спиной. </a:t>
            </a:r>
            <a:endParaRPr lang="ru-RU" sz="1900" dirty="0" smtClean="0">
              <a:latin typeface="Times New Roman"/>
              <a:ea typeface="Calibri"/>
              <a:cs typeface="Times New Roman"/>
            </a:endParaRPr>
          </a:p>
          <a:p>
            <a:pPr indent="725488" algn="just">
              <a:spcAft>
                <a:spcPts val="0"/>
              </a:spcAft>
            </a:pPr>
            <a:r>
              <a:rPr lang="ru-RU" sz="1900" dirty="0" smtClean="0">
                <a:latin typeface="Times New Roman"/>
                <a:ea typeface="Calibri"/>
                <a:cs typeface="Times New Roman"/>
              </a:rPr>
              <a:t>Если </a:t>
            </a:r>
            <a:r>
              <a:rPr lang="ru-RU" sz="1900" dirty="0">
                <a:latin typeface="Times New Roman"/>
                <a:ea typeface="Calibri"/>
                <a:cs typeface="Times New Roman"/>
              </a:rPr>
              <a:t>электрический ток проходит в землю через пострадавшего и он судорожно сжимает в руке один токоведущий элемент (например, провод) проще прервать ток, отделив пострадавшего от земли (подсунуть под него сухую доску). </a:t>
            </a:r>
            <a:endParaRPr lang="ru-RU" sz="1900" dirty="0">
              <a:ea typeface="Calibri"/>
              <a:cs typeface="Times New Roman"/>
            </a:endParaRPr>
          </a:p>
          <a:p>
            <a:pPr indent="725488" algn="just">
              <a:spcAft>
                <a:spcPts val="0"/>
              </a:spcAft>
            </a:pPr>
            <a:r>
              <a:rPr lang="ru-RU" sz="1900" dirty="0">
                <a:latin typeface="Times New Roman"/>
                <a:ea typeface="Calibri"/>
                <a:cs typeface="Times New Roman"/>
              </a:rPr>
              <a:t>Можно также перерубить провода топором с сухой деревянной рукояткой или перекусить их инструментом с изолированными рукоятками (кусачками, пассатижами и т.п.). </a:t>
            </a:r>
            <a:endParaRPr lang="ru-RU" sz="1900" dirty="0" smtClean="0">
              <a:latin typeface="Times New Roman"/>
              <a:ea typeface="Calibri"/>
              <a:cs typeface="Times New Roman"/>
            </a:endParaRPr>
          </a:p>
          <a:p>
            <a:pPr indent="725488" algn="just">
              <a:spcAft>
                <a:spcPts val="0"/>
              </a:spcAft>
            </a:pPr>
            <a:r>
              <a:rPr lang="ru-RU" sz="1900" dirty="0" smtClean="0">
                <a:latin typeface="Times New Roman"/>
                <a:ea typeface="Calibri"/>
                <a:cs typeface="Times New Roman"/>
              </a:rPr>
              <a:t>Перерубить </a:t>
            </a:r>
            <a:r>
              <a:rPr lang="ru-RU" sz="1900" dirty="0">
                <a:latin typeface="Times New Roman"/>
                <a:ea typeface="Calibri"/>
                <a:cs typeface="Times New Roman"/>
              </a:rPr>
              <a:t>или перекусывать провода необходимо по-фазно, т.е. каждый провод в отдельности, при этом рекомендуется по возможности стоять на сухих досках, деревянной лестнице и т.п., можно воспользоваться и неизолированным инструментом, обернув его рукоятку сухой материей. </a:t>
            </a:r>
            <a:endParaRPr lang="ru-RU" sz="1900" dirty="0">
              <a:ea typeface="Calibri"/>
              <a:cs typeface="Times New Roman"/>
            </a:endParaRPr>
          </a:p>
          <a:p>
            <a:pPr indent="725488" algn="just">
              <a:spcAft>
                <a:spcPts val="0"/>
              </a:spcAft>
            </a:pPr>
            <a:r>
              <a:rPr lang="ru-RU" sz="1900" dirty="0">
                <a:latin typeface="Times New Roman"/>
                <a:ea typeface="Calibri"/>
                <a:cs typeface="Times New Roman"/>
              </a:rPr>
              <a:t>Сразу после устранения воздействия тока непосредственно на месте происшествия и при наличии у пострадавшего признаков клинической смерти ему проводят искусственное дыхание и закрытый массаж сердца. </a:t>
            </a:r>
            <a:endParaRPr lang="ru-RU" sz="1900" dirty="0" smtClean="0">
              <a:latin typeface="Times New Roman"/>
              <a:ea typeface="Calibri"/>
              <a:cs typeface="Times New Roman"/>
            </a:endParaRPr>
          </a:p>
          <a:p>
            <a:pPr indent="725488" algn="just">
              <a:spcAft>
                <a:spcPts val="0"/>
              </a:spcAft>
            </a:pPr>
            <a:r>
              <a:rPr lang="ru-RU" sz="1900" dirty="0" smtClean="0">
                <a:latin typeface="Times New Roman"/>
                <a:ea typeface="Calibri"/>
                <a:cs typeface="Times New Roman"/>
              </a:rPr>
              <a:t>Прекратить </a:t>
            </a:r>
            <a:r>
              <a:rPr lang="ru-RU" sz="1900" dirty="0">
                <a:latin typeface="Times New Roman"/>
                <a:ea typeface="Calibri"/>
                <a:cs typeface="Times New Roman"/>
              </a:rPr>
              <a:t>проведение этих реанимационных мероприятий можно лишь при условии восстановления у пострадавшего самостоятельного дыхания либо при появлении признаков биологической смерти. </a:t>
            </a:r>
            <a:endParaRPr lang="ru-RU" sz="1900" dirty="0">
              <a:ea typeface="Calibri"/>
              <a:cs typeface="Times New Roman"/>
            </a:endParaRPr>
          </a:p>
        </p:txBody>
      </p:sp>
    </p:spTree>
    <p:extLst>
      <p:ext uri="{BB962C8B-B14F-4D97-AF65-F5344CB8AC3E}">
        <p14:creationId xmlns:p14="http://schemas.microsoft.com/office/powerpoint/2010/main" val="72523109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52248" y="59866"/>
            <a:ext cx="9364718" cy="2169825"/>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Любое поражение электрическим током, даже на первый взгляд незначительное, может быть опасным, т.к. действие тока на внутренние органы (сердце, нервную систему) иногда проявляется не тотчас же, а несколько позже. Поэтому во всех случаях поражения электрическим током или молнией после оказания первой помощи пострадавшего нужно (в лежачем положении, осторожно) как можно скорее доставить в лечебное учреждение.</a:t>
            </a:r>
            <a:endParaRPr lang="ru-RU" sz="1400" dirty="0">
              <a:ea typeface="Calibri"/>
              <a:cs typeface="Times New Roman"/>
            </a:endParaRPr>
          </a:p>
        </p:txBody>
      </p:sp>
      <p:pic>
        <p:nvPicPr>
          <p:cNvPr id="7270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248" y="2229691"/>
            <a:ext cx="9364718" cy="4580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334041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89185" y="170020"/>
            <a:ext cx="5691354" cy="6555641"/>
          </a:xfrm>
          <a:prstGeom prst="rect">
            <a:avLst/>
          </a:prstGeom>
        </p:spPr>
        <p:txBody>
          <a:bodyPr wrap="square">
            <a:spAutoFit/>
          </a:bodyPr>
          <a:lstStyle/>
          <a:p>
            <a:pPr indent="725488" algn="just">
              <a:spcAft>
                <a:spcPts val="0"/>
              </a:spcAft>
            </a:pPr>
            <a:r>
              <a:rPr lang="ru-RU" sz="2100" dirty="0">
                <a:latin typeface="Times New Roman"/>
                <a:ea typeface="Calibri"/>
                <a:cs typeface="Times New Roman"/>
              </a:rPr>
              <a:t>Название вывиха зависит от сместившейся кости: в тазобедренном суставе — вывих бедра, в коленном — вывих голени, в голеностопном — вывих стопы, в плечевом — вывих плеча, в локтевом — вывих предплечья, в лучезапястном — вывих кисти. </a:t>
            </a:r>
            <a:endParaRPr lang="ru-RU" sz="2100" dirty="0">
              <a:ea typeface="Calibri"/>
              <a:cs typeface="Times New Roman"/>
            </a:endParaRPr>
          </a:p>
          <a:p>
            <a:pPr indent="725488" algn="just">
              <a:spcAft>
                <a:spcPts val="0"/>
              </a:spcAft>
            </a:pPr>
            <a:r>
              <a:rPr lang="ru-RU" sz="2100" b="1" dirty="0">
                <a:latin typeface="Times New Roman"/>
                <a:ea typeface="Calibri"/>
                <a:cs typeface="Times New Roman"/>
              </a:rPr>
              <a:t>Признаки вывихов</a:t>
            </a:r>
            <a:r>
              <a:rPr lang="ru-RU" sz="2100" dirty="0">
                <a:latin typeface="Times New Roman"/>
                <a:ea typeface="Calibri"/>
                <a:cs typeface="Times New Roman"/>
              </a:rPr>
              <a:t>: боль, отек, нарушение функции сустава, вынужденное положение конечности, деформация сустава, пружинящее сопротивление в суставе при попытке изменить положение конечности (возникает за счет сокращения мышц, окружающих сустав). </a:t>
            </a:r>
            <a:endParaRPr lang="ru-RU" sz="2100" dirty="0">
              <a:ea typeface="Calibri"/>
              <a:cs typeface="Times New Roman"/>
            </a:endParaRPr>
          </a:p>
          <a:p>
            <a:pPr indent="725488" algn="just">
              <a:spcAft>
                <a:spcPts val="0"/>
              </a:spcAft>
            </a:pPr>
            <a:r>
              <a:rPr lang="ru-RU" sz="2100" b="1" dirty="0">
                <a:latin typeface="Times New Roman"/>
                <a:ea typeface="Calibri"/>
                <a:cs typeface="Times New Roman"/>
              </a:rPr>
              <a:t>Первая медицинская помощь заключается</a:t>
            </a:r>
            <a:r>
              <a:rPr lang="ru-RU" sz="2100" dirty="0">
                <a:latin typeface="Times New Roman"/>
                <a:ea typeface="Calibri"/>
                <a:cs typeface="Times New Roman"/>
              </a:rPr>
              <a:t>, прежде всего, в транспортной иммобилизации (без изменения положения в суставе). При вывихе в суставах верхней конечности проще ее осуществить путем наложения бинтовой повязки </a:t>
            </a:r>
            <a:r>
              <a:rPr lang="ru-RU" sz="2100" dirty="0" err="1">
                <a:latin typeface="Times New Roman"/>
                <a:ea typeface="Calibri"/>
                <a:cs typeface="Times New Roman"/>
              </a:rPr>
              <a:t>Дезо</a:t>
            </a:r>
            <a:r>
              <a:rPr lang="ru-RU" sz="2100" dirty="0">
                <a:latin typeface="Times New Roman"/>
                <a:ea typeface="Calibri"/>
                <a:cs typeface="Times New Roman"/>
              </a:rPr>
              <a:t>, косыночной повязки или фиксацией полой пиджака. </a:t>
            </a:r>
            <a:endParaRPr lang="ru-RU" sz="2100" dirty="0" smtClean="0">
              <a:latin typeface="Times New Roman"/>
              <a:ea typeface="Calibri"/>
              <a:cs typeface="Times New Roman"/>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06663" y="220717"/>
            <a:ext cx="3689130" cy="64638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8929454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8" y="69777"/>
            <a:ext cx="9632731" cy="6740307"/>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Принципы и методы реанимации</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Клиническая реаниматология (от лат. </a:t>
            </a:r>
            <a:r>
              <a:rPr lang="ru-RU" dirty="0" err="1">
                <a:latin typeface="Times New Roman"/>
                <a:ea typeface="Calibri"/>
                <a:cs typeface="Times New Roman"/>
              </a:rPr>
              <a:t>re</a:t>
            </a:r>
            <a:r>
              <a:rPr lang="ru-RU" dirty="0">
                <a:latin typeface="Times New Roman"/>
                <a:ea typeface="Calibri"/>
                <a:cs typeface="Times New Roman"/>
              </a:rPr>
              <a:t> — вновь, </a:t>
            </a:r>
            <a:r>
              <a:rPr lang="ru-RU" dirty="0" err="1">
                <a:latin typeface="Times New Roman"/>
                <a:ea typeface="Calibri"/>
                <a:cs typeface="Times New Roman"/>
              </a:rPr>
              <a:t>anima</a:t>
            </a:r>
            <a:r>
              <a:rPr lang="ru-RU" dirty="0">
                <a:latin typeface="Times New Roman"/>
                <a:ea typeface="Calibri"/>
                <a:cs typeface="Times New Roman"/>
              </a:rPr>
              <a:t> — жизнь) тесно связана с физиологией, патологической анатомией, хирургией, терапией и другими медицинскими специальностями.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Установлено, что организм человека продолжает жить некоторое время и после остановки дыхания и сердечной деятельности, однако при этом прекращается поступление к клеткам кислорода, без которого невозможно существование живого организма. Различные ткани по-разному реагируют на отсутствие поступления к ним крови и кислорода, и гибель их происходит не в одно и то же время. Своевременное восстановление кровообращения и дыхания при помощи комплекса мероприятий, называемых реанимацией, может вывести больного из терминального состояния. </a:t>
            </a:r>
            <a:endParaRPr lang="ru-RU" sz="1400" dirty="0">
              <a:ea typeface="Calibri"/>
              <a:cs typeface="Times New Roman"/>
            </a:endParaRPr>
          </a:p>
          <a:p>
            <a:pPr indent="450215" algn="just">
              <a:lnSpc>
                <a:spcPct val="150000"/>
              </a:lnSpc>
              <a:spcAft>
                <a:spcPts val="0"/>
              </a:spcAft>
            </a:pPr>
            <a:r>
              <a:rPr lang="ru-RU" b="1" dirty="0">
                <a:latin typeface="Times New Roman"/>
                <a:ea typeface="Calibri"/>
                <a:cs typeface="Times New Roman"/>
              </a:rPr>
              <a:t>Терминальные состояния</a:t>
            </a:r>
            <a:r>
              <a:rPr lang="ru-RU" dirty="0">
                <a:latin typeface="Times New Roman"/>
                <a:ea typeface="Calibri"/>
                <a:cs typeface="Times New Roman"/>
              </a:rPr>
              <a:t> могут быть следствием различных причин: шока, инфаркта миокарда, массивной кровопотери, закупорки дыхательных путей или асфиксии, электротравмы, утопления, заваливания землей и т. д.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В терминальном состоянии выделяют три фазы, или стадии: </a:t>
            </a:r>
            <a:r>
              <a:rPr lang="ru-RU" b="1" dirty="0" err="1">
                <a:latin typeface="Times New Roman"/>
                <a:ea typeface="Calibri"/>
                <a:cs typeface="Times New Roman"/>
              </a:rPr>
              <a:t>предагональное</a:t>
            </a:r>
            <a:r>
              <a:rPr lang="ru-RU" b="1" dirty="0">
                <a:latin typeface="Times New Roman"/>
                <a:ea typeface="Calibri"/>
                <a:cs typeface="Times New Roman"/>
              </a:rPr>
              <a:t> состояние; агония; клиническая смерть.</a:t>
            </a:r>
            <a:r>
              <a:rPr lang="ru-RU" dirty="0">
                <a:latin typeface="Times New Roman"/>
                <a:ea typeface="Calibri"/>
                <a:cs typeface="Times New Roman"/>
              </a:rPr>
              <a:t> </a:t>
            </a:r>
            <a:endParaRPr lang="ru-RU" sz="1400" dirty="0">
              <a:ea typeface="Calibri"/>
              <a:cs typeface="Times New Roman"/>
            </a:endParaRPr>
          </a:p>
        </p:txBody>
      </p:sp>
    </p:spTree>
    <p:extLst>
      <p:ext uri="{BB962C8B-B14F-4D97-AF65-F5344CB8AC3E}">
        <p14:creationId xmlns:p14="http://schemas.microsoft.com/office/powerpoint/2010/main" val="33261488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3" y="163350"/>
            <a:ext cx="9648497" cy="6555641"/>
          </a:xfrm>
          <a:prstGeom prst="rect">
            <a:avLst/>
          </a:prstGeom>
        </p:spPr>
        <p:txBody>
          <a:bodyPr wrap="square">
            <a:spAutoFit/>
          </a:bodyPr>
          <a:lstStyle/>
          <a:p>
            <a:pPr indent="725488" algn="just">
              <a:spcAft>
                <a:spcPts val="0"/>
              </a:spcAft>
            </a:pPr>
            <a:r>
              <a:rPr lang="ru-RU" sz="2000" dirty="0">
                <a:latin typeface="Times New Roman"/>
                <a:ea typeface="Calibri"/>
                <a:cs typeface="Times New Roman"/>
              </a:rPr>
              <a:t>В </a:t>
            </a:r>
            <a:r>
              <a:rPr lang="ru-RU" sz="2000" b="1" dirty="0" err="1">
                <a:latin typeface="Times New Roman"/>
                <a:ea typeface="Calibri"/>
                <a:cs typeface="Times New Roman"/>
              </a:rPr>
              <a:t>предагоналъном</a:t>
            </a:r>
            <a:r>
              <a:rPr lang="ru-RU" sz="2000" b="1" dirty="0">
                <a:latin typeface="Times New Roman"/>
                <a:ea typeface="Calibri"/>
                <a:cs typeface="Times New Roman"/>
              </a:rPr>
              <a:t> </a:t>
            </a:r>
            <a:r>
              <a:rPr lang="ru-RU" sz="2000" dirty="0">
                <a:latin typeface="Times New Roman"/>
                <a:ea typeface="Calibri"/>
                <a:cs typeface="Times New Roman"/>
              </a:rPr>
              <a:t>состоянии сознание больного еще сохраняется, но оно спутано. Артериальное давление падает до нуля, пульс резко учащается и становится нитевидным, дыхание поверхностное, затрудненное, кожные покровы бледные.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Во время агонии</a:t>
            </a:r>
            <a:r>
              <a:rPr lang="ru-RU" sz="2000" dirty="0">
                <a:latin typeface="Times New Roman"/>
                <a:ea typeface="Calibri"/>
                <a:cs typeface="Times New Roman"/>
              </a:rPr>
              <a:t> артериальное давление и пульс не определяются, глазные рефлексы (роговичный; реакция зрачка на свет) исчезают, дыхание приобретает характер заглатывания воздуха.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Клиническая смерть</a:t>
            </a:r>
            <a:r>
              <a:rPr lang="ru-RU" sz="2000" dirty="0">
                <a:latin typeface="Times New Roman"/>
                <a:ea typeface="Calibri"/>
                <a:cs typeface="Times New Roman"/>
              </a:rPr>
              <a:t> — кратковременная переходная стадия между жизнью и смертью продолжительностью 3-6 мин.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Дыхание </a:t>
            </a:r>
            <a:r>
              <a:rPr lang="ru-RU" sz="2000" dirty="0">
                <a:latin typeface="Times New Roman"/>
                <a:ea typeface="Calibri"/>
                <a:cs typeface="Times New Roman"/>
              </a:rPr>
              <a:t>и сердечная деятельность отсутствуют, зрачки расширены, кожные покровы холодные, рефлексов нет. В этот короткий период еще возможно восстановление жизненных функций при помощи реанимации.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В </a:t>
            </a:r>
            <a:r>
              <a:rPr lang="ru-RU" sz="2000" dirty="0">
                <a:latin typeface="Times New Roman"/>
                <a:ea typeface="Calibri"/>
                <a:cs typeface="Times New Roman"/>
              </a:rPr>
              <a:t>более поздние сроки наступают необратимые изменения в тканях, и клиническая смерть переходит в биологическую, истинную. Клиническая смерть отличается от биологической отсутствием трупных пятен и окоченения.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Учитывая, что органы продолжают жить некоторое время даже после остановки дыхания и сердца, при своевременной реанимации удается добиться оживления больного.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Наиболее </a:t>
            </a:r>
            <a:r>
              <a:rPr lang="ru-RU" sz="2000" dirty="0">
                <a:latin typeface="Times New Roman"/>
                <a:ea typeface="Calibri"/>
                <a:cs typeface="Times New Roman"/>
              </a:rPr>
              <a:t>чувствительна к гипоксии (низкое содержание кислорода в крови и тканях) кора головного мозга, поэтому при терминальных состояниях раньше всего выключаются функции высшего отдела центральной нервной системы — коры головного мозга: человек теряет сознание. </a:t>
            </a:r>
            <a:endParaRPr lang="ru-RU" sz="2000" dirty="0">
              <a:ea typeface="Calibri"/>
              <a:cs typeface="Times New Roman"/>
            </a:endParaRPr>
          </a:p>
        </p:txBody>
      </p:sp>
    </p:spTree>
    <p:extLst>
      <p:ext uri="{BB962C8B-B14F-4D97-AF65-F5344CB8AC3E}">
        <p14:creationId xmlns:p14="http://schemas.microsoft.com/office/powerpoint/2010/main" val="393264643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779" y="0"/>
            <a:ext cx="944354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60798480"/>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1" y="40860"/>
            <a:ext cx="9569669" cy="6817251"/>
          </a:xfrm>
          <a:prstGeom prst="rect">
            <a:avLst/>
          </a:prstGeom>
        </p:spPr>
        <p:txBody>
          <a:bodyPr wrap="square">
            <a:spAutoFit/>
          </a:bodyPr>
          <a:lstStyle/>
          <a:p>
            <a:pPr indent="725488" algn="just">
              <a:spcAft>
                <a:spcPts val="0"/>
              </a:spcAft>
            </a:pPr>
            <a:r>
              <a:rPr lang="ru-RU" sz="1900" dirty="0">
                <a:latin typeface="Times New Roman"/>
                <a:ea typeface="Calibri"/>
                <a:cs typeface="Times New Roman"/>
              </a:rPr>
              <a:t>Если продолжительность кислородного голодания превышает 3-4 мин, то восстановление деятельности этого отдела центральной нервной системы становится невозможным. </a:t>
            </a:r>
            <a:endParaRPr lang="ru-RU" sz="1900" dirty="0" smtClean="0">
              <a:latin typeface="Times New Roman"/>
              <a:ea typeface="Calibri"/>
              <a:cs typeface="Times New Roman"/>
            </a:endParaRPr>
          </a:p>
          <a:p>
            <a:pPr indent="725488" algn="just">
              <a:spcAft>
                <a:spcPts val="0"/>
              </a:spcAft>
            </a:pPr>
            <a:r>
              <a:rPr lang="ru-RU" sz="1900" dirty="0" smtClean="0">
                <a:latin typeface="Times New Roman"/>
                <a:ea typeface="Calibri"/>
                <a:cs typeface="Times New Roman"/>
              </a:rPr>
              <a:t>Вслед </a:t>
            </a:r>
            <a:r>
              <a:rPr lang="ru-RU" sz="1900" dirty="0">
                <a:latin typeface="Times New Roman"/>
                <a:ea typeface="Calibri"/>
                <a:cs typeface="Times New Roman"/>
              </a:rPr>
              <a:t>за выключением коры возникают изменения и в подкорковых отделах мозга. В последнюю очередь погибает продолговатый мозг, в котором находятся автоматические центры дыхания и кровообращения. Наступает необратимая смерть мозга. </a:t>
            </a:r>
            <a:endParaRPr lang="ru-RU" sz="1900" dirty="0">
              <a:ea typeface="Calibri"/>
              <a:cs typeface="Times New Roman"/>
            </a:endParaRPr>
          </a:p>
          <a:p>
            <a:pPr indent="725488" algn="just">
              <a:spcAft>
                <a:spcPts val="0"/>
              </a:spcAft>
            </a:pPr>
            <a:r>
              <a:rPr lang="ru-RU" sz="1900" dirty="0">
                <a:latin typeface="Times New Roman"/>
                <a:ea typeface="Calibri"/>
                <a:cs typeface="Times New Roman"/>
              </a:rPr>
              <a:t>В начальной фазе терминального состояния — </a:t>
            </a:r>
            <a:r>
              <a:rPr lang="ru-RU" sz="1900" dirty="0" err="1">
                <a:latin typeface="Times New Roman"/>
                <a:ea typeface="Calibri"/>
                <a:cs typeface="Times New Roman"/>
              </a:rPr>
              <a:t>предагонии</a:t>
            </a:r>
            <a:r>
              <a:rPr lang="ru-RU" sz="1900" dirty="0">
                <a:latin typeface="Times New Roman"/>
                <a:ea typeface="Calibri"/>
                <a:cs typeface="Times New Roman"/>
              </a:rPr>
              <a:t>—дыхание учащается и углубляется. В период агонии, наряду с падением артериального давления, дыхание становится неравномерным, поверхностным и, наконец, совсем прекращается — наступает терминальная пауза. В терминальном состоянии в организме наблюдаются резкие сдвиги в обмене веществ. </a:t>
            </a:r>
            <a:endParaRPr lang="ru-RU" sz="1900" dirty="0">
              <a:ea typeface="Calibri"/>
              <a:cs typeface="Times New Roman"/>
            </a:endParaRPr>
          </a:p>
          <a:p>
            <a:pPr indent="725488" algn="just">
              <a:spcAft>
                <a:spcPts val="0"/>
              </a:spcAft>
            </a:pPr>
            <a:r>
              <a:rPr lang="ru-RU" sz="1900" dirty="0">
                <a:latin typeface="Times New Roman"/>
                <a:ea typeface="Calibri"/>
                <a:cs typeface="Times New Roman"/>
              </a:rPr>
              <a:t>После выхода организма из состояния клинической смерти вначале восстанавливается деятельность сердца, затем самостоятельное дыхание, и лишь в дальнейшем, когда исчезнут резкие изменения в обмене веществ и кислотно-щелочном состоянии, может восстановиться функция мозга. Период восстановления функции коры головного мозга наиболее продолжителен. Даже после кратковременной гипоксии и клинической смерти (менее минуты) сознание может длительно отсутствовать. </a:t>
            </a:r>
            <a:endParaRPr lang="ru-RU" sz="1900" dirty="0">
              <a:ea typeface="Calibri"/>
              <a:cs typeface="Times New Roman"/>
            </a:endParaRPr>
          </a:p>
          <a:p>
            <a:pPr indent="725488" algn="just">
              <a:spcAft>
                <a:spcPts val="0"/>
              </a:spcAft>
            </a:pPr>
            <a:r>
              <a:rPr lang="ru-RU" sz="1900" dirty="0">
                <a:latin typeface="Times New Roman"/>
                <a:ea typeface="Calibri"/>
                <a:cs typeface="Times New Roman"/>
              </a:rPr>
              <a:t>Основные задачи реанимации больного в состоянии клинической смерти — борьба с гипоксией и стимуляция угасающих функций организма. По степени срочности реанимационные мероприятия можно подразделить на две группы: </a:t>
            </a:r>
            <a:r>
              <a:rPr lang="ru-RU" sz="1900" b="1" dirty="0">
                <a:latin typeface="Times New Roman"/>
                <a:ea typeface="Calibri"/>
                <a:cs typeface="Times New Roman"/>
              </a:rPr>
              <a:t>поддержание искусственного дыхания и искусственного кровообращения</a:t>
            </a:r>
            <a:r>
              <a:rPr lang="ru-RU" sz="1900" dirty="0">
                <a:latin typeface="Times New Roman"/>
                <a:ea typeface="Calibri"/>
                <a:cs typeface="Times New Roman"/>
              </a:rPr>
              <a:t> и проведение интенсивной терапии, направленной на восстановление самостоятельного кровообращения и дыхания, нормализацию функций центральной нервной системы, печени, почек, обмена веществ. </a:t>
            </a:r>
            <a:endParaRPr lang="ru-RU" sz="1900" dirty="0">
              <a:ea typeface="Calibri"/>
              <a:cs typeface="Times New Roman"/>
            </a:endParaRPr>
          </a:p>
        </p:txBody>
      </p:sp>
    </p:spTree>
    <p:extLst>
      <p:ext uri="{BB962C8B-B14F-4D97-AF65-F5344CB8AC3E}">
        <p14:creationId xmlns:p14="http://schemas.microsoft.com/office/powerpoint/2010/main" val="273047446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0"/>
            <a:ext cx="9601200" cy="5355312"/>
          </a:xfrm>
          <a:prstGeom prst="rect">
            <a:avLst/>
          </a:prstGeom>
        </p:spPr>
        <p:txBody>
          <a:bodyPr wrap="square">
            <a:spAutoFit/>
          </a:bodyPr>
          <a:lstStyle/>
          <a:p>
            <a:pPr indent="725488" algn="just">
              <a:spcAft>
                <a:spcPts val="0"/>
              </a:spcAft>
            </a:pPr>
            <a:r>
              <a:rPr lang="ru-RU" b="1" dirty="0">
                <a:latin typeface="Times New Roman"/>
                <a:ea typeface="Calibri"/>
                <a:cs typeface="Times New Roman"/>
              </a:rPr>
              <a:t>Реанимация при остановке дыхания</a:t>
            </a:r>
            <a:r>
              <a:rPr lang="ru-RU" dirty="0">
                <a:latin typeface="Times New Roman"/>
                <a:ea typeface="Calibri"/>
                <a:cs typeface="Times New Roman"/>
              </a:rPr>
              <a:t>. Необходимость в искусственном дыхании, или, правильнее, искусственной вентиляции легких, возникает при асфиксии в связи с закупоркой дыхательных путей инородными телами, при утоплении, поражении электрическим током, отравлении различными токсическими веществами или лекарственными препаратами, кровоизлиянии в мозг, травматическом шоке. </a:t>
            </a:r>
            <a:endParaRPr lang="ru-RU" sz="1400" dirty="0">
              <a:ea typeface="Calibri"/>
              <a:cs typeface="Times New Roman"/>
            </a:endParaRPr>
          </a:p>
          <a:p>
            <a:pPr indent="725488" algn="just">
              <a:spcAft>
                <a:spcPts val="0"/>
              </a:spcAft>
            </a:pPr>
            <a:r>
              <a:rPr lang="ru-RU" b="1" dirty="0">
                <a:latin typeface="Times New Roman"/>
                <a:ea typeface="Calibri"/>
                <a:cs typeface="Times New Roman"/>
              </a:rPr>
              <a:t>Искусственное дыхание</a:t>
            </a:r>
            <a:r>
              <a:rPr lang="ru-RU" dirty="0">
                <a:latin typeface="Times New Roman"/>
                <a:ea typeface="Calibri"/>
                <a:cs typeface="Times New Roman"/>
              </a:rPr>
              <a:t> — единственный метод лечения всех состояний, когда самостоятельное дыхание больного не может обеспечить достаточного насыщения крови кислородом. Острая недостаточность дыхания может возникнуть и вторично — вследствие нарушения кровообращения, например при остановке сердца. Острая дыхательная недостаточность и ее крайняя степень — остановка дыхания — независимо от причины приводят к снижению содержания кислорода в организме (гипоксия) и чрезмерному накоплению в крови и тканях углекислого газа (гиперкапния). </a:t>
            </a:r>
            <a:endParaRPr lang="ru-RU" sz="1400" dirty="0">
              <a:ea typeface="Calibri"/>
              <a:cs typeface="Times New Roman"/>
            </a:endParaRPr>
          </a:p>
          <a:p>
            <a:pPr indent="725488" algn="just">
              <a:spcAft>
                <a:spcPts val="0"/>
              </a:spcAft>
            </a:pPr>
            <a:r>
              <a:rPr lang="ru-RU" dirty="0">
                <a:latin typeface="Times New Roman"/>
                <a:ea typeface="Calibri"/>
                <a:cs typeface="Times New Roman"/>
              </a:rPr>
              <a:t>В результате гипоксии и гиперкапнии в организме развиваются тяжелые нарушения функций всех органов, которые можно устранить лишь при своевременно начатой реанимации — ИВЛ. </a:t>
            </a:r>
            <a:endParaRPr lang="ru-RU" sz="1400" dirty="0">
              <a:ea typeface="Calibri"/>
              <a:cs typeface="Times New Roman"/>
            </a:endParaRPr>
          </a:p>
          <a:p>
            <a:pPr indent="725488" algn="just">
              <a:spcAft>
                <a:spcPts val="0"/>
              </a:spcAft>
            </a:pPr>
            <a:r>
              <a:rPr lang="ru-RU" dirty="0">
                <a:latin typeface="Times New Roman"/>
                <a:ea typeface="Calibri"/>
                <a:cs typeface="Times New Roman"/>
              </a:rPr>
              <a:t>Существуют различные методы ИВЛ. Искусственное дыхание путем вдувания воздуха может быть осуществлено несколькими способами. Самый простой из них — ИВЛ по способу «</a:t>
            </a:r>
            <a:r>
              <a:rPr lang="ru-RU" b="1" dirty="0">
                <a:latin typeface="Times New Roman"/>
                <a:ea typeface="Calibri"/>
                <a:cs typeface="Times New Roman"/>
              </a:rPr>
              <a:t>рот ко рту» или «рот к носу</a:t>
            </a:r>
            <a:r>
              <a:rPr lang="ru-RU" dirty="0">
                <a:latin typeface="Times New Roman"/>
                <a:ea typeface="Calibri"/>
                <a:cs typeface="Times New Roman"/>
              </a:rPr>
              <a:t>». Имеются ручные аппараты для искусственного дыхания в виде упругого резинового мешка с маской. </a:t>
            </a:r>
            <a:endParaRPr lang="ru-RU" sz="1400" dirty="0">
              <a:ea typeface="Calibri"/>
              <a:cs typeface="Times New Roman"/>
            </a:endParaRPr>
          </a:p>
        </p:txBody>
      </p:sp>
      <p:pic>
        <p:nvPicPr>
          <p:cNvPr id="747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51738" y="5061224"/>
            <a:ext cx="5580993" cy="1685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367501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0"/>
            <a:ext cx="9632731" cy="4247317"/>
          </a:xfrm>
          <a:prstGeom prst="rect">
            <a:avLst/>
          </a:prstGeom>
        </p:spPr>
        <p:txBody>
          <a:bodyPr wrap="square">
            <a:spAutoFit/>
          </a:bodyPr>
          <a:lstStyle/>
          <a:p>
            <a:pPr indent="450215" algn="just">
              <a:lnSpc>
                <a:spcPct val="150000"/>
              </a:lnSpc>
              <a:spcAft>
                <a:spcPts val="0"/>
              </a:spcAft>
            </a:pPr>
            <a:r>
              <a:rPr lang="ru-RU" b="1" dirty="0">
                <a:latin typeface="Times New Roman"/>
                <a:ea typeface="Calibri"/>
                <a:cs typeface="Times New Roman"/>
              </a:rPr>
              <a:t>Техника искусственной вентиляции легких «рот ко рту» или «рот к носу».</a:t>
            </a:r>
            <a:r>
              <a:rPr lang="ru-RU" dirty="0">
                <a:latin typeface="Times New Roman"/>
                <a:ea typeface="Calibri"/>
                <a:cs typeface="Times New Roman"/>
              </a:rPr>
              <a:t> Для проведения искусственного дыхания необходимо уложить больного на спину, расстегнуть стесняющую грудную клетку одежду и обеспечить свободную проходимость дыхательных путей. Если в полости рта или глотке имеется содержимое, его нужно быстро удалить пальцем, салфеткой, платком или при помощи любого отсоса.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Для освобождения дыхательных путей голову пострадавшего следует отвести назад. Нужно помнить, что чрезмерное отведение головы может привести к сужению дыхательных путей. Для более полного открытия дыхательных путей необходимо выдвинуть нижнюю челюсть вперед. Для предотвращения западения языка во время проведения искусственного дыхания следует удерживать голову в отведенном положении рукой, смещая нижнюю челюсть вперед. </a:t>
            </a:r>
            <a:endParaRPr lang="ru-RU" sz="1400" dirty="0">
              <a:ea typeface="Calibri"/>
              <a:cs typeface="Times New Roman"/>
            </a:endParaRPr>
          </a:p>
        </p:txBody>
      </p:sp>
      <p:pic>
        <p:nvPicPr>
          <p:cNvPr id="7577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586" y="4245826"/>
            <a:ext cx="7646276" cy="25697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1197507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1" y="0"/>
            <a:ext cx="9553903" cy="3693319"/>
          </a:xfrm>
          <a:prstGeom prst="rect">
            <a:avLst/>
          </a:prstGeom>
        </p:spPr>
        <p:txBody>
          <a:bodyPr wrap="square">
            <a:spAutoFit/>
          </a:bodyPr>
          <a:lstStyle/>
          <a:p>
            <a:pPr indent="725488" algn="just">
              <a:spcAft>
                <a:spcPts val="0"/>
              </a:spcAft>
            </a:pPr>
            <a:r>
              <a:rPr lang="ru-RU" dirty="0">
                <a:latin typeface="Times New Roman"/>
                <a:ea typeface="Calibri"/>
                <a:cs typeface="Times New Roman"/>
              </a:rPr>
              <a:t>При проведении дыхания «рот ко рту» голову пострадавшего удерживают в определенном положении. Проводящий реанимацию, сделав глубокий вдох и плотно прижав свой рот ко рту больного, вдувает в его легкие воздух. При этом рукой, находящейся у лба пострадавшего, необходимо зажать нос. Выдох осуществляется пассивно, за счет эластических сил грудной клетки. Число дыханий в минуту должно быть не менее 16-20. </a:t>
            </a:r>
            <a:endParaRPr lang="ru-RU" sz="1400" dirty="0">
              <a:ea typeface="Calibri"/>
              <a:cs typeface="Times New Roman"/>
            </a:endParaRPr>
          </a:p>
          <a:p>
            <a:pPr indent="725488" algn="just">
              <a:spcAft>
                <a:spcPts val="0"/>
              </a:spcAft>
            </a:pPr>
            <a:r>
              <a:rPr lang="ru-RU" dirty="0">
                <a:latin typeface="Times New Roman"/>
                <a:ea typeface="Calibri"/>
                <a:cs typeface="Times New Roman"/>
              </a:rPr>
              <a:t>Вдувание надо проводить быстро и резко (у детей — менее резко), чтобы продолжительность вдоха была в 2 раза меньше времени выдоха.</a:t>
            </a:r>
            <a:endParaRPr lang="ru-RU" sz="1400" dirty="0">
              <a:ea typeface="Calibri"/>
              <a:cs typeface="Times New Roman"/>
            </a:endParaRPr>
          </a:p>
          <a:p>
            <a:pPr indent="725488" algn="just">
              <a:spcAft>
                <a:spcPts val="0"/>
              </a:spcAft>
            </a:pPr>
            <a:r>
              <a:rPr lang="ru-RU" dirty="0">
                <a:latin typeface="Times New Roman"/>
                <a:ea typeface="Calibri"/>
                <a:cs typeface="Times New Roman"/>
              </a:rPr>
              <a:t>Необходимо следить, чтобы выдыхаемый воздух не привел к чрезмерному растяжению желудка. В этом случае появляется опасность выделения пищевых масс из желудка и попадания их в бронхи. Разумеется, дыхание «рот ко рту» создает значительные гигиенические неудобства. Избежать непосредственного соприкосновения со ртом больного можно, вдувая воздух через марлевую салфетку, платок или любую другую неплотную материю. При данном методе вентиляции легких можно использовать воздуховоды. </a:t>
            </a:r>
            <a:endParaRPr lang="ru-RU" sz="1400" dirty="0">
              <a:ea typeface="Calibri"/>
              <a:cs typeface="Times New Roman"/>
            </a:endParaRPr>
          </a:p>
        </p:txBody>
      </p:sp>
      <p:pic>
        <p:nvPicPr>
          <p:cNvPr id="778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97724" y="3693319"/>
            <a:ext cx="7378262" cy="2371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Прямоугольник 2"/>
          <p:cNvSpPr/>
          <p:nvPr/>
        </p:nvSpPr>
        <p:spPr>
          <a:xfrm>
            <a:off x="173421" y="6075402"/>
            <a:ext cx="9553903" cy="646331"/>
          </a:xfrm>
          <a:prstGeom prst="rect">
            <a:avLst/>
          </a:prstGeom>
        </p:spPr>
        <p:txBody>
          <a:bodyPr wrap="square">
            <a:spAutoFit/>
          </a:bodyPr>
          <a:lstStyle/>
          <a:p>
            <a:pPr indent="450215" algn="ctr">
              <a:spcAft>
                <a:spcPts val="0"/>
              </a:spcAft>
            </a:pPr>
            <a:r>
              <a:rPr lang="ru-RU" dirty="0">
                <a:latin typeface="Times New Roman"/>
                <a:ea typeface="Calibri"/>
                <a:cs typeface="Times New Roman"/>
              </a:rPr>
              <a:t>Освобождение полости рта и глотки от инородных тел, слизи и рвотных масс: </a:t>
            </a:r>
            <a:r>
              <a:rPr lang="ru-RU" i="1" dirty="0">
                <a:latin typeface="Times New Roman"/>
                <a:ea typeface="Calibri"/>
                <a:cs typeface="Times New Roman"/>
              </a:rPr>
              <a:t>а</a:t>
            </a:r>
            <a:r>
              <a:rPr lang="ru-RU" dirty="0">
                <a:latin typeface="Times New Roman"/>
                <a:ea typeface="Calibri"/>
                <a:cs typeface="Times New Roman"/>
              </a:rPr>
              <a:t> — ручным способом; </a:t>
            </a:r>
            <a:r>
              <a:rPr lang="ru-RU" i="1" dirty="0">
                <a:latin typeface="Times New Roman"/>
                <a:ea typeface="Calibri"/>
                <a:cs typeface="Times New Roman"/>
              </a:rPr>
              <a:t>б</a:t>
            </a:r>
            <a:r>
              <a:rPr lang="ru-RU" dirty="0">
                <a:latin typeface="Times New Roman"/>
                <a:ea typeface="Calibri"/>
                <a:cs typeface="Times New Roman"/>
              </a:rPr>
              <a:t> — с помощью отсоса-груши</a:t>
            </a:r>
            <a:endParaRPr lang="ru-RU" sz="1400" dirty="0">
              <a:ea typeface="Calibri"/>
              <a:cs typeface="Times New Roman"/>
            </a:endParaRPr>
          </a:p>
        </p:txBody>
      </p:sp>
    </p:spTree>
    <p:extLst>
      <p:ext uri="{BB962C8B-B14F-4D97-AF65-F5344CB8AC3E}">
        <p14:creationId xmlns:p14="http://schemas.microsoft.com/office/powerpoint/2010/main" val="351664688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4" y="0"/>
            <a:ext cx="4430110" cy="6863417"/>
          </a:xfrm>
          <a:prstGeom prst="rect">
            <a:avLst/>
          </a:prstGeom>
        </p:spPr>
        <p:txBody>
          <a:bodyPr wrap="square">
            <a:spAutoFit/>
          </a:bodyPr>
          <a:lstStyle/>
          <a:p>
            <a:pPr indent="450215" algn="ctr">
              <a:spcAft>
                <a:spcPts val="0"/>
              </a:spcAft>
            </a:pPr>
            <a:r>
              <a:rPr lang="ru-RU" sz="2000" b="1" dirty="0">
                <a:latin typeface="Times New Roman"/>
                <a:ea typeface="Calibri"/>
                <a:cs typeface="Times New Roman"/>
              </a:rPr>
              <a:t>Реанимация при остановке кровообращения</a:t>
            </a:r>
            <a:r>
              <a:rPr lang="ru-RU" sz="2000" dirty="0">
                <a:latin typeface="Times New Roman"/>
                <a:ea typeface="Calibri"/>
                <a:cs typeface="Times New Roman"/>
              </a:rPr>
              <a:t>. </a:t>
            </a:r>
            <a:endParaRPr lang="ru-RU" sz="2000" dirty="0" smtClean="0">
              <a:latin typeface="Times New Roman"/>
              <a:ea typeface="Calibri"/>
              <a:cs typeface="Times New Roman"/>
            </a:endParaRPr>
          </a:p>
          <a:p>
            <a:pPr indent="450215" algn="ctr">
              <a:spcAft>
                <a:spcPts val="0"/>
              </a:spcAft>
            </a:pP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Прекращение деятельности сердца может произойти под влиянием самых различных причин (при утоплении, удушении, отравлении газами, поражении электрическим током и молнией, кровоизлиянии в мозг, инфаркте миокарда и других заболеваниях сердца, тепловом ударе, кровопотере, прямом ударе в область сердца, ожогах, замерзании и др.) и в любой обстановке — в больнице, зубоврачебном кабинете, дома, на улице, на производстве. </a:t>
            </a:r>
            <a:endParaRPr lang="ru-RU" sz="2000" dirty="0" smtClean="0">
              <a:latin typeface="Times New Roman"/>
              <a:ea typeface="Calibri"/>
              <a:cs typeface="Times New Roman"/>
            </a:endParaRPr>
          </a:p>
          <a:p>
            <a:pPr indent="450215" algn="just">
              <a:spcAft>
                <a:spcPts val="0"/>
              </a:spcAft>
            </a:pPr>
            <a:r>
              <a:rPr lang="ru-RU" sz="2000" dirty="0" smtClean="0">
                <a:latin typeface="Times New Roman"/>
                <a:ea typeface="Calibri"/>
                <a:cs typeface="Times New Roman"/>
              </a:rPr>
              <a:t>В </a:t>
            </a:r>
            <a:r>
              <a:rPr lang="ru-RU" sz="2000" dirty="0">
                <a:latin typeface="Times New Roman"/>
                <a:ea typeface="Calibri"/>
                <a:cs typeface="Times New Roman"/>
              </a:rPr>
              <a:t>любом из этих случаев в распоряжении лица, производящего реанимацию, имеется лишь 3-4 мин для постановки диагноза и восстановления кровоснабжения мозга. </a:t>
            </a:r>
            <a:endParaRPr lang="ru-RU" sz="2000" dirty="0">
              <a:ea typeface="Calibri"/>
              <a:cs typeface="Times New Roman"/>
            </a:endParaRPr>
          </a:p>
        </p:txBody>
      </p:sp>
      <p:pic>
        <p:nvPicPr>
          <p:cNvPr id="788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56234" y="204952"/>
            <a:ext cx="5159266" cy="65269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4655751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4" y="2936"/>
            <a:ext cx="9601200" cy="6863417"/>
          </a:xfrm>
          <a:prstGeom prst="rect">
            <a:avLst/>
          </a:prstGeom>
        </p:spPr>
        <p:txBody>
          <a:bodyPr wrap="square">
            <a:spAutoFit/>
          </a:bodyPr>
          <a:lstStyle/>
          <a:p>
            <a:pPr indent="725488" algn="just">
              <a:spcAft>
                <a:spcPts val="0"/>
              </a:spcAft>
            </a:pPr>
            <a:r>
              <a:rPr lang="ru-RU" sz="2200" dirty="0">
                <a:latin typeface="Times New Roman"/>
                <a:ea typeface="Calibri"/>
                <a:cs typeface="Times New Roman"/>
              </a:rPr>
              <a:t>Различают два вида прекращения работы сердца: </a:t>
            </a:r>
            <a:r>
              <a:rPr lang="ru-RU" sz="2200" b="1" dirty="0">
                <a:latin typeface="Times New Roman"/>
                <a:ea typeface="Calibri"/>
                <a:cs typeface="Times New Roman"/>
              </a:rPr>
              <a:t>асистолию</a:t>
            </a:r>
            <a:r>
              <a:rPr lang="ru-RU" sz="2200" dirty="0">
                <a:latin typeface="Times New Roman"/>
                <a:ea typeface="Calibri"/>
                <a:cs typeface="Times New Roman"/>
              </a:rPr>
              <a:t> (истинная остановка сердца) и </a:t>
            </a:r>
            <a:r>
              <a:rPr lang="ru-RU" sz="2200" b="1" dirty="0">
                <a:latin typeface="Times New Roman"/>
                <a:ea typeface="Calibri"/>
                <a:cs typeface="Times New Roman"/>
              </a:rPr>
              <a:t>фибрилляцию</a:t>
            </a:r>
            <a:r>
              <a:rPr lang="ru-RU" sz="2200" dirty="0">
                <a:latin typeface="Times New Roman"/>
                <a:ea typeface="Calibri"/>
                <a:cs typeface="Times New Roman"/>
              </a:rPr>
              <a:t> (трепетание) желудочков, когда мышцы сердца сокращаются хаотично, некоординированно. Как в первом, так и во втором случае сердце перестает «качать» кровь и кровоток в сосудах прекращается. </a:t>
            </a:r>
            <a:endParaRPr lang="ru-RU" sz="2200" dirty="0">
              <a:ea typeface="Calibri"/>
              <a:cs typeface="Times New Roman"/>
            </a:endParaRPr>
          </a:p>
          <a:p>
            <a:pPr indent="725488" algn="just">
              <a:spcAft>
                <a:spcPts val="0"/>
              </a:spcAft>
            </a:pPr>
            <a:r>
              <a:rPr lang="ru-RU" sz="2200" dirty="0">
                <a:latin typeface="Times New Roman"/>
                <a:ea typeface="Calibri"/>
                <a:cs typeface="Times New Roman"/>
              </a:rPr>
              <a:t>Основными симптомами остановки сердца, которые позволяют быстро поставить диагноз, являются: </a:t>
            </a:r>
            <a:endParaRPr lang="ru-RU" sz="2200" dirty="0">
              <a:ea typeface="Calibri"/>
              <a:cs typeface="Times New Roman"/>
            </a:endParaRPr>
          </a:p>
          <a:p>
            <a:pPr indent="725488" algn="just">
              <a:spcAft>
                <a:spcPts val="0"/>
              </a:spcAft>
            </a:pPr>
            <a:r>
              <a:rPr lang="ru-RU" sz="2200" dirty="0">
                <a:latin typeface="Times New Roman"/>
                <a:ea typeface="Calibri"/>
                <a:cs typeface="Times New Roman"/>
              </a:rPr>
              <a:t>• потеря сознания; </a:t>
            </a:r>
            <a:endParaRPr lang="ru-RU" sz="2200" dirty="0">
              <a:ea typeface="Calibri"/>
              <a:cs typeface="Times New Roman"/>
            </a:endParaRPr>
          </a:p>
          <a:p>
            <a:pPr indent="725488" algn="just">
              <a:spcAft>
                <a:spcPts val="0"/>
              </a:spcAft>
            </a:pPr>
            <a:r>
              <a:rPr lang="ru-RU" sz="2200" dirty="0">
                <a:latin typeface="Times New Roman"/>
                <a:ea typeface="Calibri"/>
                <a:cs typeface="Times New Roman"/>
              </a:rPr>
              <a:t>• отсутствие пульса на сонных и бедренных артериях; </a:t>
            </a:r>
            <a:endParaRPr lang="ru-RU" sz="2200" dirty="0">
              <a:ea typeface="Calibri"/>
              <a:cs typeface="Times New Roman"/>
            </a:endParaRPr>
          </a:p>
          <a:p>
            <a:pPr indent="725488" algn="just">
              <a:spcAft>
                <a:spcPts val="0"/>
              </a:spcAft>
            </a:pPr>
            <a:r>
              <a:rPr lang="ru-RU" sz="2200" dirty="0">
                <a:latin typeface="Times New Roman"/>
                <a:ea typeface="Calibri"/>
                <a:cs typeface="Times New Roman"/>
              </a:rPr>
              <a:t>• отсутствие сердечных тонов; </a:t>
            </a:r>
            <a:endParaRPr lang="ru-RU" sz="2200" dirty="0">
              <a:ea typeface="Calibri"/>
              <a:cs typeface="Times New Roman"/>
            </a:endParaRPr>
          </a:p>
          <a:p>
            <a:pPr indent="725488" algn="just">
              <a:spcAft>
                <a:spcPts val="0"/>
              </a:spcAft>
            </a:pPr>
            <a:r>
              <a:rPr lang="ru-RU" sz="2200" dirty="0">
                <a:latin typeface="Times New Roman"/>
                <a:ea typeface="Calibri"/>
                <a:cs typeface="Times New Roman"/>
              </a:rPr>
              <a:t>• остановка дыхания; </a:t>
            </a:r>
            <a:endParaRPr lang="ru-RU" sz="2200" dirty="0">
              <a:ea typeface="Calibri"/>
              <a:cs typeface="Times New Roman"/>
            </a:endParaRPr>
          </a:p>
          <a:p>
            <a:pPr indent="725488" algn="just">
              <a:spcAft>
                <a:spcPts val="0"/>
              </a:spcAft>
            </a:pPr>
            <a:r>
              <a:rPr lang="ru-RU" sz="2200" dirty="0">
                <a:latin typeface="Times New Roman"/>
                <a:ea typeface="Calibri"/>
                <a:cs typeface="Times New Roman"/>
              </a:rPr>
              <a:t>• бледность или </a:t>
            </a:r>
            <a:r>
              <a:rPr lang="ru-RU" sz="2200" dirty="0" err="1">
                <a:latin typeface="Times New Roman"/>
                <a:ea typeface="Calibri"/>
                <a:cs typeface="Times New Roman"/>
              </a:rPr>
              <a:t>синюшность</a:t>
            </a:r>
            <a:r>
              <a:rPr lang="ru-RU" sz="2200" dirty="0">
                <a:latin typeface="Times New Roman"/>
                <a:ea typeface="Calibri"/>
                <a:cs typeface="Times New Roman"/>
              </a:rPr>
              <a:t> кожи и слизистых оболочек; </a:t>
            </a:r>
            <a:endParaRPr lang="ru-RU" sz="2200" dirty="0">
              <a:ea typeface="Calibri"/>
              <a:cs typeface="Times New Roman"/>
            </a:endParaRPr>
          </a:p>
          <a:p>
            <a:pPr indent="725488" algn="just">
              <a:spcAft>
                <a:spcPts val="0"/>
              </a:spcAft>
            </a:pPr>
            <a:r>
              <a:rPr lang="ru-RU" sz="2200" dirty="0">
                <a:latin typeface="Times New Roman"/>
                <a:ea typeface="Calibri"/>
                <a:cs typeface="Times New Roman"/>
              </a:rPr>
              <a:t>• расширенные зрачки, не суживающиеся под действием света; </a:t>
            </a:r>
            <a:endParaRPr lang="ru-RU" sz="2200" dirty="0">
              <a:ea typeface="Calibri"/>
              <a:cs typeface="Times New Roman"/>
            </a:endParaRPr>
          </a:p>
          <a:p>
            <a:pPr indent="725488" algn="just">
              <a:spcAft>
                <a:spcPts val="0"/>
              </a:spcAft>
            </a:pPr>
            <a:r>
              <a:rPr lang="ru-RU" sz="2200" dirty="0">
                <a:latin typeface="Times New Roman"/>
                <a:ea typeface="Calibri"/>
                <a:cs typeface="Times New Roman"/>
              </a:rPr>
              <a:t>• судороги, которые могут появиться в момент потери сознания и быть первым заметным окружающим симптомом остановки сердца. </a:t>
            </a:r>
            <a:endParaRPr lang="ru-RU" sz="2200" dirty="0">
              <a:ea typeface="Calibri"/>
              <a:cs typeface="Times New Roman"/>
            </a:endParaRPr>
          </a:p>
          <a:p>
            <a:pPr indent="725488" algn="just">
              <a:spcAft>
                <a:spcPts val="0"/>
              </a:spcAft>
            </a:pPr>
            <a:r>
              <a:rPr lang="ru-RU" sz="2200" dirty="0">
                <a:latin typeface="Times New Roman"/>
                <a:ea typeface="Calibri"/>
                <a:cs typeface="Times New Roman"/>
              </a:rPr>
              <a:t>Эти симптомы убедительно свидетельствуют об остановке кровообращения и о том, что нельзя терять ни секунды на дополнительное обследование (измерение артериального давления, определение частоты пульса) или поиски врача, </a:t>
            </a:r>
            <a:r>
              <a:rPr lang="ru-RU" sz="2200" b="1" dirty="0">
                <a:latin typeface="Times New Roman"/>
                <a:ea typeface="Calibri"/>
                <a:cs typeface="Times New Roman"/>
              </a:rPr>
              <a:t>а необходимо немедленно приступить к реанимации — массажу сердца и искусственному дыханию</a:t>
            </a:r>
            <a:r>
              <a:rPr lang="ru-RU" sz="2200" dirty="0">
                <a:latin typeface="Times New Roman"/>
                <a:ea typeface="Calibri"/>
                <a:cs typeface="Times New Roman"/>
              </a:rPr>
              <a:t>. </a:t>
            </a:r>
            <a:endParaRPr lang="ru-RU" sz="2200" dirty="0">
              <a:ea typeface="Calibri"/>
              <a:cs typeface="Times New Roman"/>
            </a:endParaRPr>
          </a:p>
        </p:txBody>
      </p:sp>
    </p:spTree>
    <p:extLst>
      <p:ext uri="{BB962C8B-B14F-4D97-AF65-F5344CB8AC3E}">
        <p14:creationId xmlns:p14="http://schemas.microsoft.com/office/powerpoint/2010/main" val="3217351052"/>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1" y="58088"/>
            <a:ext cx="9585434" cy="1338828"/>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Следует помнить о том, что массаж сердца всегда должен проводиться одновременно с искусственным дыханием, в результате которого циркулирующая кровь снабжается кислородом. В противном случае реанимация бессмысленна. </a:t>
            </a:r>
            <a:endParaRPr lang="ru-RU" sz="1400" dirty="0">
              <a:ea typeface="Calibri"/>
              <a:cs typeface="Times New Roman"/>
            </a:endParaRPr>
          </a:p>
        </p:txBody>
      </p:sp>
      <p:pic>
        <p:nvPicPr>
          <p:cNvPr id="798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7147" t="7745" r="4081" b="4246"/>
          <a:stretch/>
        </p:blipFill>
        <p:spPr bwMode="auto">
          <a:xfrm>
            <a:off x="457200" y="1396916"/>
            <a:ext cx="9080938" cy="52876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618042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72613"/>
            <a:ext cx="4808483" cy="6555641"/>
          </a:xfrm>
          <a:prstGeom prst="rect">
            <a:avLst/>
          </a:prstGeom>
        </p:spPr>
        <p:txBody>
          <a:bodyPr wrap="square">
            <a:spAutoFit/>
          </a:bodyPr>
          <a:lstStyle/>
          <a:p>
            <a:pPr indent="450215" algn="just">
              <a:spcAft>
                <a:spcPts val="0"/>
              </a:spcAft>
            </a:pPr>
            <a:r>
              <a:rPr lang="ru-RU" sz="2000" dirty="0">
                <a:latin typeface="Times New Roman"/>
                <a:ea typeface="Calibri"/>
                <a:cs typeface="Times New Roman"/>
              </a:rPr>
              <a:t>При вывихе в суставах нижней конечности пострадавшего укладывают на матрац, щит-носилки либо накладывают транспортные лестничные или импровизированные шины, которые должны быть такой длины, чтобы фиксировать конечность, захватывая травмированный сустав, а также минимум по одному суставу выше и ниже повреждения. На область поврежденного сустава для уменьшения болей, отека и кровоподтека следует положить холод. На открытый вывих накладывают стерильную повязку.</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Оказывая первую медицинскую помощь, ни в коем случае самостоятельно вывих не вправлять: эта манипуляция является врачебной операцией, осуществляется в больнице с обязательным рентгенологическим контролем.</a:t>
            </a:r>
            <a:endParaRPr lang="ru-RU" sz="2000" dirty="0">
              <a:ea typeface="Calibri"/>
              <a:cs typeface="Times New Roman"/>
            </a:endParaRPr>
          </a:p>
        </p:txBody>
      </p:sp>
      <p:pic>
        <p:nvPicPr>
          <p:cNvPr id="921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22644"/>
          <a:stretch/>
        </p:blipFill>
        <p:spPr bwMode="auto">
          <a:xfrm>
            <a:off x="5029200" y="4430109"/>
            <a:ext cx="4745421" cy="23085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2121" y="72614"/>
            <a:ext cx="4762500" cy="42431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7710883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9414" y="129780"/>
            <a:ext cx="9632731" cy="6740307"/>
          </a:xfrm>
          <a:prstGeom prst="rect">
            <a:avLst/>
          </a:prstGeom>
        </p:spPr>
        <p:txBody>
          <a:bodyPr wrap="square">
            <a:spAutoFit/>
          </a:bodyPr>
          <a:lstStyle/>
          <a:p>
            <a:pPr indent="725488" algn="just">
              <a:spcAft>
                <a:spcPts val="0"/>
              </a:spcAft>
            </a:pPr>
            <a:r>
              <a:rPr lang="ru-RU" dirty="0">
                <a:latin typeface="Times New Roman"/>
                <a:ea typeface="Calibri"/>
                <a:cs typeface="Times New Roman"/>
              </a:rPr>
              <a:t>В настоящее время используют два вида массажа сердца — </a:t>
            </a:r>
            <a:r>
              <a:rPr lang="ru-RU" b="1" dirty="0">
                <a:latin typeface="Times New Roman"/>
                <a:ea typeface="Calibri"/>
                <a:cs typeface="Times New Roman"/>
              </a:rPr>
              <a:t>открытый </a:t>
            </a:r>
            <a:r>
              <a:rPr lang="ru-RU" dirty="0">
                <a:latin typeface="Times New Roman"/>
                <a:ea typeface="Calibri"/>
                <a:cs typeface="Times New Roman"/>
              </a:rPr>
              <a:t>(или прямой), который применяют лишь во время операций на органах грудной полости, и </a:t>
            </a:r>
            <a:r>
              <a:rPr lang="ru-RU" b="1" dirty="0">
                <a:latin typeface="Times New Roman"/>
                <a:ea typeface="Calibri"/>
                <a:cs typeface="Times New Roman"/>
              </a:rPr>
              <a:t>закрытый </a:t>
            </a:r>
            <a:r>
              <a:rPr lang="ru-RU" dirty="0">
                <a:latin typeface="Times New Roman"/>
                <a:ea typeface="Calibri"/>
                <a:cs typeface="Times New Roman"/>
              </a:rPr>
              <a:t>(наружный), проводимый через невскрытую грудную клетку. </a:t>
            </a:r>
            <a:endParaRPr lang="ru-RU" sz="1400" dirty="0">
              <a:ea typeface="Calibri"/>
              <a:cs typeface="Times New Roman"/>
            </a:endParaRPr>
          </a:p>
          <a:p>
            <a:pPr indent="725488" algn="just">
              <a:spcAft>
                <a:spcPts val="0"/>
              </a:spcAft>
            </a:pPr>
            <a:r>
              <a:rPr lang="ru-RU" dirty="0" smtClean="0">
                <a:latin typeface="Times New Roman"/>
                <a:ea typeface="Calibri"/>
                <a:cs typeface="Times New Roman"/>
              </a:rPr>
              <a:t>Выживаемость </a:t>
            </a:r>
            <a:r>
              <a:rPr lang="ru-RU" dirty="0">
                <a:latin typeface="Times New Roman"/>
                <a:ea typeface="Calibri"/>
                <a:cs typeface="Times New Roman"/>
              </a:rPr>
              <a:t>зависит от двух главных факторов: </a:t>
            </a:r>
            <a:endParaRPr lang="ru-RU" sz="1400" dirty="0">
              <a:ea typeface="Calibri"/>
              <a:cs typeface="Times New Roman"/>
            </a:endParaRPr>
          </a:p>
          <a:p>
            <a:pPr indent="725488" algn="just">
              <a:spcAft>
                <a:spcPts val="0"/>
              </a:spcAft>
            </a:pPr>
            <a:r>
              <a:rPr lang="ru-RU" dirty="0">
                <a:latin typeface="Times New Roman"/>
                <a:ea typeface="Calibri"/>
                <a:cs typeface="Times New Roman"/>
              </a:rPr>
              <a:t>• раннее распознавание остановки кровообращения; </a:t>
            </a:r>
            <a:endParaRPr lang="ru-RU" sz="1400" dirty="0">
              <a:ea typeface="Calibri"/>
              <a:cs typeface="Times New Roman"/>
            </a:endParaRPr>
          </a:p>
          <a:p>
            <a:pPr indent="725488" algn="just">
              <a:spcAft>
                <a:spcPts val="0"/>
              </a:spcAft>
            </a:pPr>
            <a:r>
              <a:rPr lang="ru-RU" dirty="0">
                <a:latin typeface="Times New Roman"/>
                <a:ea typeface="Calibri"/>
                <a:cs typeface="Times New Roman"/>
              </a:rPr>
              <a:t>• немедленное начало основных мероприятий. </a:t>
            </a:r>
            <a:endParaRPr lang="ru-RU" sz="1400" dirty="0">
              <a:ea typeface="Calibri"/>
              <a:cs typeface="Times New Roman"/>
            </a:endParaRPr>
          </a:p>
          <a:p>
            <a:pPr indent="725488" algn="just">
              <a:spcAft>
                <a:spcPts val="0"/>
              </a:spcAft>
            </a:pPr>
            <a:r>
              <a:rPr lang="ru-RU" dirty="0">
                <a:latin typeface="Times New Roman"/>
                <a:ea typeface="Calibri"/>
                <a:cs typeface="Times New Roman"/>
              </a:rPr>
              <a:t>Последовательность выполнения основных мероприятий СЛР: </a:t>
            </a:r>
            <a:endParaRPr lang="ru-RU" sz="1400" dirty="0">
              <a:ea typeface="Calibri"/>
              <a:cs typeface="Times New Roman"/>
            </a:endParaRPr>
          </a:p>
          <a:p>
            <a:pPr indent="725488" algn="just">
              <a:spcAft>
                <a:spcPts val="0"/>
              </a:spcAft>
            </a:pPr>
            <a:r>
              <a:rPr lang="ru-RU" dirty="0">
                <a:latin typeface="Times New Roman"/>
                <a:ea typeface="Calibri"/>
                <a:cs typeface="Times New Roman"/>
              </a:rPr>
              <a:t>1. Оценить место происшествия с точки зрения безопасности для оказывающего помощь. </a:t>
            </a:r>
            <a:endParaRPr lang="ru-RU" sz="1400" dirty="0">
              <a:ea typeface="Calibri"/>
              <a:cs typeface="Times New Roman"/>
            </a:endParaRPr>
          </a:p>
          <a:p>
            <a:pPr indent="725488" algn="just">
              <a:spcAft>
                <a:spcPts val="0"/>
              </a:spcAft>
            </a:pPr>
            <a:r>
              <a:rPr lang="ru-RU" dirty="0">
                <a:latin typeface="Times New Roman"/>
                <a:ea typeface="Calibri"/>
                <a:cs typeface="Times New Roman"/>
              </a:rPr>
              <a:t>2. Констатировать отсутствие реакций на внешние раздражители (отсутствие сознания). </a:t>
            </a:r>
            <a:endParaRPr lang="ru-RU" sz="1400" dirty="0">
              <a:ea typeface="Calibri"/>
              <a:cs typeface="Times New Roman"/>
            </a:endParaRPr>
          </a:p>
          <a:p>
            <a:pPr indent="725488" algn="just">
              <a:spcAft>
                <a:spcPts val="0"/>
              </a:spcAft>
            </a:pPr>
            <a:r>
              <a:rPr lang="ru-RU" dirty="0">
                <a:latin typeface="Times New Roman"/>
                <a:ea typeface="Calibri"/>
                <a:cs typeface="Times New Roman"/>
              </a:rPr>
              <a:t>3. Убедиться в отсутствии внешнего дыхания и пульса на сонной артерии. </a:t>
            </a:r>
            <a:endParaRPr lang="ru-RU" sz="1400" dirty="0">
              <a:ea typeface="Calibri"/>
              <a:cs typeface="Times New Roman"/>
            </a:endParaRPr>
          </a:p>
          <a:p>
            <a:pPr indent="725488" algn="just">
              <a:spcAft>
                <a:spcPts val="0"/>
              </a:spcAft>
            </a:pPr>
            <a:r>
              <a:rPr lang="ru-RU" dirty="0">
                <a:latin typeface="Times New Roman"/>
                <a:ea typeface="Calibri"/>
                <a:cs typeface="Times New Roman"/>
              </a:rPr>
              <a:t>4. Правильно уложить реанимируемого на твердую ровную поверхность ниже уровня поясницы того, кто будет выполнять реанимацию.</a:t>
            </a:r>
            <a:endParaRPr lang="ru-RU" sz="1400" dirty="0">
              <a:ea typeface="Calibri"/>
              <a:cs typeface="Times New Roman"/>
            </a:endParaRPr>
          </a:p>
          <a:p>
            <a:pPr indent="725488" algn="just">
              <a:spcAft>
                <a:spcPts val="0"/>
              </a:spcAft>
            </a:pPr>
            <a:r>
              <a:rPr lang="ru-RU" dirty="0">
                <a:latin typeface="Times New Roman"/>
                <a:ea typeface="Calibri"/>
                <a:cs typeface="Times New Roman"/>
              </a:rPr>
              <a:t>5. Обеспечить проходимость верхних дыхательных путей. </a:t>
            </a:r>
            <a:endParaRPr lang="ru-RU" sz="1400" dirty="0">
              <a:ea typeface="Calibri"/>
              <a:cs typeface="Times New Roman"/>
            </a:endParaRPr>
          </a:p>
          <a:p>
            <a:pPr indent="725488" algn="just">
              <a:spcAft>
                <a:spcPts val="0"/>
              </a:spcAft>
            </a:pPr>
            <a:r>
              <a:rPr lang="ru-RU" dirty="0">
                <a:latin typeface="Times New Roman"/>
                <a:ea typeface="Calibri"/>
                <a:cs typeface="Times New Roman"/>
              </a:rPr>
              <a:t>6. В случае внезапной остановки сердца (при </a:t>
            </a:r>
            <a:r>
              <a:rPr lang="ru-RU" dirty="0" err="1">
                <a:latin typeface="Times New Roman"/>
                <a:ea typeface="Calibri"/>
                <a:cs typeface="Times New Roman"/>
              </a:rPr>
              <a:t>электротравме</a:t>
            </a:r>
            <a:r>
              <a:rPr lang="ru-RU" dirty="0">
                <a:latin typeface="Times New Roman"/>
                <a:ea typeface="Calibri"/>
                <a:cs typeface="Times New Roman"/>
              </a:rPr>
              <a:t>, утоплении и др.) нанести </a:t>
            </a:r>
            <a:r>
              <a:rPr lang="ru-RU" dirty="0" err="1">
                <a:latin typeface="Times New Roman"/>
                <a:ea typeface="Calibri"/>
                <a:cs typeface="Times New Roman"/>
              </a:rPr>
              <a:t>прекардиальный</a:t>
            </a:r>
            <a:r>
              <a:rPr lang="ru-RU" dirty="0">
                <a:latin typeface="Times New Roman"/>
                <a:ea typeface="Calibri"/>
                <a:cs typeface="Times New Roman"/>
              </a:rPr>
              <a:t> удар. </a:t>
            </a:r>
            <a:endParaRPr lang="ru-RU" sz="1400" dirty="0">
              <a:ea typeface="Calibri"/>
              <a:cs typeface="Times New Roman"/>
            </a:endParaRPr>
          </a:p>
          <a:p>
            <a:pPr indent="725488" algn="just">
              <a:spcAft>
                <a:spcPts val="0"/>
              </a:spcAft>
            </a:pPr>
            <a:r>
              <a:rPr lang="ru-RU" dirty="0">
                <a:latin typeface="Times New Roman"/>
                <a:ea typeface="Calibri"/>
                <a:cs typeface="Times New Roman"/>
              </a:rPr>
              <a:t>7. Проверить наличие самостоятельного дыхания и пульса. </a:t>
            </a:r>
            <a:endParaRPr lang="ru-RU" sz="1400" dirty="0">
              <a:ea typeface="Calibri"/>
              <a:cs typeface="Times New Roman"/>
            </a:endParaRPr>
          </a:p>
          <a:p>
            <a:pPr indent="725488" algn="just">
              <a:spcAft>
                <a:spcPts val="0"/>
              </a:spcAft>
            </a:pPr>
            <a:r>
              <a:rPr lang="ru-RU" dirty="0">
                <a:latin typeface="Times New Roman"/>
                <a:ea typeface="Calibri"/>
                <a:cs typeface="Times New Roman"/>
              </a:rPr>
              <a:t>8. Вызвать помощников и реанимационную бригаду. </a:t>
            </a:r>
            <a:endParaRPr lang="ru-RU" sz="1400" dirty="0">
              <a:ea typeface="Calibri"/>
              <a:cs typeface="Times New Roman"/>
            </a:endParaRPr>
          </a:p>
          <a:p>
            <a:pPr indent="725488" algn="just">
              <a:spcAft>
                <a:spcPts val="0"/>
              </a:spcAft>
            </a:pPr>
            <a:r>
              <a:rPr lang="ru-RU" dirty="0">
                <a:latin typeface="Times New Roman"/>
                <a:ea typeface="Calibri"/>
                <a:cs typeface="Times New Roman"/>
              </a:rPr>
              <a:t>9. Если самостоятельное дыхание отсутствует, начать ИВЛ — выполнить два полных выдоха «рот ко рту». </a:t>
            </a:r>
            <a:endParaRPr lang="ru-RU" sz="1400" dirty="0">
              <a:ea typeface="Calibri"/>
              <a:cs typeface="Times New Roman"/>
            </a:endParaRPr>
          </a:p>
          <a:p>
            <a:pPr indent="725488" algn="just">
              <a:spcAft>
                <a:spcPts val="0"/>
              </a:spcAft>
            </a:pPr>
            <a:r>
              <a:rPr lang="ru-RU" dirty="0">
                <a:latin typeface="Times New Roman"/>
                <a:ea typeface="Calibri"/>
                <a:cs typeface="Times New Roman"/>
              </a:rPr>
              <a:t>10. Проверить наличие пульса на сонной артерии (два пальца положить на сонную артерию). </a:t>
            </a:r>
            <a:endParaRPr lang="ru-RU" sz="1400" dirty="0">
              <a:ea typeface="Calibri"/>
              <a:cs typeface="Times New Roman"/>
            </a:endParaRPr>
          </a:p>
          <a:p>
            <a:pPr indent="725488" algn="just">
              <a:spcAft>
                <a:spcPts val="0"/>
              </a:spcAft>
            </a:pPr>
            <a:r>
              <a:rPr lang="ru-RU" dirty="0">
                <a:latin typeface="Times New Roman"/>
                <a:ea typeface="Calibri"/>
                <a:cs typeface="Times New Roman"/>
              </a:rPr>
              <a:t>11. Начать непрямой массаж сердца в сочетании с ИВЛ и продолжать их до прибытия реанимационной бригады. </a:t>
            </a:r>
            <a:endParaRPr lang="ru-RU" sz="1400" dirty="0">
              <a:ea typeface="Calibri"/>
              <a:cs typeface="Times New Roman"/>
            </a:endParaRPr>
          </a:p>
        </p:txBody>
      </p:sp>
    </p:spTree>
    <p:extLst>
      <p:ext uri="{BB962C8B-B14F-4D97-AF65-F5344CB8AC3E}">
        <p14:creationId xmlns:p14="http://schemas.microsoft.com/office/powerpoint/2010/main" val="91934451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89185" y="0"/>
            <a:ext cx="9522373" cy="3693319"/>
          </a:xfrm>
          <a:prstGeom prst="rect">
            <a:avLst/>
          </a:prstGeom>
        </p:spPr>
        <p:txBody>
          <a:bodyPr wrap="square">
            <a:spAutoFit/>
          </a:bodyPr>
          <a:lstStyle/>
          <a:p>
            <a:pPr indent="630238" algn="just">
              <a:spcAft>
                <a:spcPts val="0"/>
              </a:spcAft>
            </a:pPr>
            <a:r>
              <a:rPr lang="ru-RU" dirty="0">
                <a:latin typeface="Times New Roman"/>
                <a:ea typeface="Calibri"/>
                <a:cs typeface="Times New Roman"/>
              </a:rPr>
              <a:t>Прекратить реанимационные мероприятия можно только по прибытию реанимационной бригады или когда появятся достоверные признаки биологической смерти. Исключения, когда имеет смысл продолжать СЛР: </a:t>
            </a:r>
            <a:endParaRPr lang="ru-RU" sz="1400" dirty="0">
              <a:ea typeface="Calibri"/>
              <a:cs typeface="Times New Roman"/>
            </a:endParaRPr>
          </a:p>
          <a:p>
            <a:pPr indent="630238" algn="just">
              <a:spcAft>
                <a:spcPts val="0"/>
              </a:spcAft>
            </a:pPr>
            <a:r>
              <a:rPr lang="ru-RU" dirty="0">
                <a:latin typeface="Times New Roman"/>
                <a:ea typeface="Calibri"/>
                <a:cs typeface="Times New Roman"/>
              </a:rPr>
              <a:t>• реанимация ребенка; </a:t>
            </a:r>
            <a:endParaRPr lang="ru-RU" sz="1400" dirty="0">
              <a:ea typeface="Calibri"/>
              <a:cs typeface="Times New Roman"/>
            </a:endParaRPr>
          </a:p>
          <a:p>
            <a:pPr indent="630238" algn="just">
              <a:spcAft>
                <a:spcPts val="0"/>
              </a:spcAft>
            </a:pPr>
            <a:r>
              <a:rPr lang="ru-RU" dirty="0">
                <a:latin typeface="Times New Roman"/>
                <a:ea typeface="Calibri"/>
                <a:cs typeface="Times New Roman"/>
              </a:rPr>
              <a:t>• гипотермия (когда констатировать смерть нельзя до проведения активного согревания); </a:t>
            </a:r>
            <a:endParaRPr lang="ru-RU" sz="1400" dirty="0">
              <a:ea typeface="Calibri"/>
              <a:cs typeface="Times New Roman"/>
            </a:endParaRPr>
          </a:p>
          <a:p>
            <a:pPr indent="630238" algn="just">
              <a:spcAft>
                <a:spcPts val="0"/>
              </a:spcAft>
            </a:pPr>
            <a:r>
              <a:rPr lang="ru-RU" dirty="0">
                <a:latin typeface="Times New Roman"/>
                <a:ea typeface="Calibri"/>
                <a:cs typeface="Times New Roman"/>
              </a:rPr>
              <a:t>• утопление (особенно в холодной воде); </a:t>
            </a:r>
            <a:endParaRPr lang="ru-RU" sz="1400" dirty="0">
              <a:ea typeface="Calibri"/>
              <a:cs typeface="Times New Roman"/>
            </a:endParaRPr>
          </a:p>
          <a:p>
            <a:pPr indent="630238" algn="just">
              <a:spcAft>
                <a:spcPts val="0"/>
              </a:spcAft>
            </a:pPr>
            <a:r>
              <a:rPr lang="ru-RU" dirty="0">
                <a:latin typeface="Times New Roman"/>
                <a:ea typeface="Calibri"/>
                <a:cs typeface="Times New Roman"/>
              </a:rPr>
              <a:t>• повторная остановка сердца после восстановления сердечной деятельности. </a:t>
            </a:r>
            <a:endParaRPr lang="ru-RU" sz="1400" dirty="0">
              <a:ea typeface="Calibri"/>
              <a:cs typeface="Times New Roman"/>
            </a:endParaRPr>
          </a:p>
          <a:p>
            <a:pPr indent="630238" algn="just">
              <a:spcAft>
                <a:spcPts val="0"/>
              </a:spcAft>
            </a:pPr>
            <a:r>
              <a:rPr lang="ru-RU" b="1" dirty="0">
                <a:latin typeface="Times New Roman"/>
                <a:ea typeface="Calibri"/>
                <a:cs typeface="Times New Roman"/>
              </a:rPr>
              <a:t>Техника наружного массажа сердца.</a:t>
            </a:r>
            <a:r>
              <a:rPr lang="ru-RU" dirty="0">
                <a:latin typeface="Times New Roman"/>
                <a:ea typeface="Calibri"/>
                <a:cs typeface="Times New Roman"/>
              </a:rPr>
              <a:t> </a:t>
            </a:r>
            <a:endParaRPr lang="ru-RU" sz="1400" dirty="0">
              <a:ea typeface="Calibri"/>
              <a:cs typeface="Times New Roman"/>
            </a:endParaRPr>
          </a:p>
          <a:p>
            <a:pPr indent="630238" algn="just">
              <a:spcAft>
                <a:spcPts val="0"/>
              </a:spcAft>
            </a:pPr>
            <a:r>
              <a:rPr lang="ru-RU" dirty="0">
                <a:latin typeface="Times New Roman"/>
                <a:ea typeface="Calibri"/>
                <a:cs typeface="Times New Roman"/>
              </a:rPr>
              <a:t>Смысл наружного массажа состоит в ритмичном сжимании сердца между грудиной и позвоночником. При этом кровь изгоняется из левого желудочка в аорту и поступает, в частности, в головной мозг, а из правого желудочка — в легкие, где насыщается кислородом. После того, как давление на грудину прекращается, полости сердца вновь заполняются кровью. </a:t>
            </a:r>
            <a:endParaRPr lang="ru-RU" sz="1400" dirty="0">
              <a:ea typeface="Calibri"/>
              <a:cs typeface="Times New Roman"/>
            </a:endParaRPr>
          </a:p>
        </p:txBody>
      </p:sp>
      <p:pic>
        <p:nvPicPr>
          <p:cNvPr id="808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9316" y="3693318"/>
            <a:ext cx="9002109" cy="31646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9461151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3" y="115655"/>
            <a:ext cx="9632731" cy="6463308"/>
          </a:xfrm>
          <a:prstGeom prst="rect">
            <a:avLst/>
          </a:prstGeom>
        </p:spPr>
        <p:txBody>
          <a:bodyPr wrap="square">
            <a:spAutoFit/>
          </a:bodyPr>
          <a:lstStyle/>
          <a:p>
            <a:pPr indent="450215" algn="just">
              <a:spcAft>
                <a:spcPts val="0"/>
              </a:spcAft>
            </a:pPr>
            <a:r>
              <a:rPr lang="ru-RU" dirty="0">
                <a:latin typeface="Times New Roman"/>
                <a:ea typeface="Calibri"/>
                <a:cs typeface="Times New Roman"/>
              </a:rPr>
              <a:t>Для проведения наружного массажа сердца больного укладывают на твердое основание (пол, земля). Массаж на матраце или мягкой поверхности проводить нельзя. </a:t>
            </a:r>
          </a:p>
          <a:p>
            <a:pPr indent="450215" algn="just">
              <a:spcAft>
                <a:spcPts val="0"/>
              </a:spcAft>
            </a:pPr>
            <a:r>
              <a:rPr lang="ru-RU" dirty="0" smtClean="0">
                <a:latin typeface="Times New Roman"/>
                <a:ea typeface="Calibri"/>
                <a:cs typeface="Times New Roman"/>
              </a:rPr>
              <a:t>Реаниматор </a:t>
            </a:r>
            <a:r>
              <a:rPr lang="ru-RU" dirty="0">
                <a:latin typeface="Times New Roman"/>
                <a:ea typeface="Calibri"/>
                <a:cs typeface="Times New Roman"/>
              </a:rPr>
              <a:t>становится сбоку от больного и ладонями, наложенными одна на другую, надавливает на грудину с такой силой, чтобы прогнуть ее по направлению к позвоночнику на 4-5 см. </a:t>
            </a:r>
            <a:r>
              <a:rPr lang="ru-RU" b="1" dirty="0">
                <a:latin typeface="Times New Roman"/>
                <a:ea typeface="Calibri"/>
                <a:cs typeface="Times New Roman"/>
              </a:rPr>
              <a:t>Частота нажатий — 50-70 в минуту</a:t>
            </a:r>
            <a:r>
              <a:rPr lang="ru-RU" dirty="0">
                <a:latin typeface="Times New Roman"/>
                <a:ea typeface="Calibri"/>
                <a:cs typeface="Times New Roman"/>
              </a:rPr>
              <a:t>.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Руки </a:t>
            </a:r>
            <a:r>
              <a:rPr lang="ru-RU" dirty="0">
                <a:latin typeface="Times New Roman"/>
                <a:ea typeface="Calibri"/>
                <a:cs typeface="Times New Roman"/>
              </a:rPr>
              <a:t>должны лежать на нижней трети грудины, на два пальца выше мечевидного отростка. </a:t>
            </a:r>
            <a:endParaRPr lang="ru-RU" sz="1400" dirty="0">
              <a:ea typeface="Calibri"/>
              <a:cs typeface="Times New Roman"/>
            </a:endParaRPr>
          </a:p>
          <a:p>
            <a:pPr indent="450215" algn="just">
              <a:spcAft>
                <a:spcPts val="0"/>
              </a:spcAft>
            </a:pPr>
            <a:r>
              <a:rPr lang="ru-RU" dirty="0">
                <a:latin typeface="Times New Roman"/>
                <a:ea typeface="Calibri"/>
                <a:cs typeface="Times New Roman"/>
              </a:rPr>
              <a:t>У детей массаж сердца следует проводить только одной рукой, а у детей грудного возраста — кончиками двух пальцев с частотой 100-120 надавливаний в минуту.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Точка </a:t>
            </a:r>
            <a:r>
              <a:rPr lang="ru-RU" dirty="0">
                <a:latin typeface="Times New Roman"/>
                <a:ea typeface="Calibri"/>
                <a:cs typeface="Times New Roman"/>
              </a:rPr>
              <a:t>приложения пальцев у детей до 1 года — у нижнего конца грудины.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При проведения массажа взрослым необходимо не только применять силу рук, но и надавливать всем корпусом.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Такой </a:t>
            </a:r>
            <a:r>
              <a:rPr lang="ru-RU" dirty="0">
                <a:latin typeface="Times New Roman"/>
                <a:ea typeface="Calibri"/>
                <a:cs typeface="Times New Roman"/>
              </a:rPr>
              <a:t>массаж требует значительного физического напряжения и очень утомителен.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Если </a:t>
            </a:r>
            <a:r>
              <a:rPr lang="ru-RU" dirty="0">
                <a:latin typeface="Times New Roman"/>
                <a:ea typeface="Calibri"/>
                <a:cs typeface="Times New Roman"/>
              </a:rPr>
              <a:t>реанимацию проводит один человек, то через каждые 15 </a:t>
            </a:r>
            <a:r>
              <a:rPr lang="ru-RU" dirty="0" err="1">
                <a:latin typeface="Times New Roman"/>
                <a:ea typeface="Calibri"/>
                <a:cs typeface="Times New Roman"/>
              </a:rPr>
              <a:t>сдавливаний</a:t>
            </a:r>
            <a:r>
              <a:rPr lang="ru-RU" dirty="0">
                <a:latin typeface="Times New Roman"/>
                <a:ea typeface="Calibri"/>
                <a:cs typeface="Times New Roman"/>
              </a:rPr>
              <a:t> грудины с интервалом в одну секунду он должен, прекратив массаж, произвести два сильных вдоха по методам «рот ко рту», «рот к носу» или специальным ручным респиратором.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При </a:t>
            </a:r>
            <a:r>
              <a:rPr lang="ru-RU" dirty="0">
                <a:latin typeface="Times New Roman"/>
                <a:ea typeface="Calibri"/>
                <a:cs typeface="Times New Roman"/>
              </a:rPr>
              <a:t>участии в реанимации двух человек следует производить одно раздувание легких после каждых пяти </a:t>
            </a:r>
            <a:r>
              <a:rPr lang="ru-RU" dirty="0" err="1">
                <a:latin typeface="Times New Roman"/>
                <a:ea typeface="Calibri"/>
                <a:cs typeface="Times New Roman"/>
              </a:rPr>
              <a:t>сдавливаний</a:t>
            </a:r>
            <a:r>
              <a:rPr lang="ru-RU" dirty="0">
                <a:latin typeface="Times New Roman"/>
                <a:ea typeface="Calibri"/>
                <a:cs typeface="Times New Roman"/>
              </a:rPr>
              <a:t> грудины. </a:t>
            </a:r>
            <a:endParaRPr lang="ru-RU" sz="1400" dirty="0">
              <a:ea typeface="Calibri"/>
              <a:cs typeface="Times New Roman"/>
            </a:endParaRPr>
          </a:p>
          <a:p>
            <a:pPr indent="450215" algn="just">
              <a:spcAft>
                <a:spcPts val="0"/>
              </a:spcAft>
            </a:pPr>
            <a:r>
              <a:rPr lang="ru-RU" dirty="0">
                <a:latin typeface="Times New Roman"/>
                <a:ea typeface="Calibri"/>
                <a:cs typeface="Times New Roman"/>
              </a:rPr>
              <a:t>Эффективность массажа сердца оценивают по следующим признакам:</a:t>
            </a:r>
            <a:endParaRPr lang="ru-RU" sz="1400" dirty="0">
              <a:ea typeface="Calibri"/>
              <a:cs typeface="Times New Roman"/>
            </a:endParaRPr>
          </a:p>
          <a:p>
            <a:pPr indent="450215" algn="just">
              <a:spcAft>
                <a:spcPts val="0"/>
              </a:spcAft>
            </a:pPr>
            <a:r>
              <a:rPr lang="ru-RU" dirty="0">
                <a:latin typeface="Times New Roman"/>
                <a:ea typeface="Calibri"/>
                <a:cs typeface="Times New Roman"/>
              </a:rPr>
              <a:t>1) появление пульса на сонных, бедренных и лучевых артериях; </a:t>
            </a:r>
            <a:endParaRPr lang="ru-RU" sz="1400" dirty="0">
              <a:ea typeface="Calibri"/>
              <a:cs typeface="Times New Roman"/>
            </a:endParaRPr>
          </a:p>
          <a:p>
            <a:pPr indent="450215" algn="just">
              <a:spcAft>
                <a:spcPts val="0"/>
              </a:spcAft>
            </a:pPr>
            <a:r>
              <a:rPr lang="ru-RU" dirty="0">
                <a:latin typeface="Times New Roman"/>
                <a:ea typeface="Calibri"/>
                <a:cs typeface="Times New Roman"/>
              </a:rPr>
              <a:t>2) повышение артериального давления до 60-80 мм рт. ст.; </a:t>
            </a:r>
            <a:endParaRPr lang="ru-RU" sz="1400" dirty="0">
              <a:ea typeface="Calibri"/>
              <a:cs typeface="Times New Roman"/>
            </a:endParaRPr>
          </a:p>
          <a:p>
            <a:pPr indent="450215" algn="just">
              <a:spcAft>
                <a:spcPts val="0"/>
              </a:spcAft>
            </a:pPr>
            <a:r>
              <a:rPr lang="ru-RU" dirty="0">
                <a:latin typeface="Times New Roman"/>
                <a:ea typeface="Calibri"/>
                <a:cs typeface="Times New Roman"/>
              </a:rPr>
              <a:t>3) сужение зрачков и появление реакции их на свет; </a:t>
            </a:r>
            <a:endParaRPr lang="ru-RU" sz="1400" dirty="0">
              <a:ea typeface="Calibri"/>
              <a:cs typeface="Times New Roman"/>
            </a:endParaRPr>
          </a:p>
          <a:p>
            <a:pPr indent="450215" algn="just">
              <a:spcAft>
                <a:spcPts val="0"/>
              </a:spcAft>
            </a:pPr>
            <a:r>
              <a:rPr lang="ru-RU" dirty="0">
                <a:latin typeface="Times New Roman"/>
                <a:ea typeface="Calibri"/>
                <a:cs typeface="Times New Roman"/>
              </a:rPr>
              <a:t>4) исчезновение синюшной окраски и «мертвенной» бледности; </a:t>
            </a:r>
            <a:endParaRPr lang="ru-RU" sz="1400" dirty="0">
              <a:ea typeface="Calibri"/>
              <a:cs typeface="Times New Roman"/>
            </a:endParaRPr>
          </a:p>
          <a:p>
            <a:pPr indent="450215" algn="just">
              <a:spcAft>
                <a:spcPts val="0"/>
              </a:spcAft>
            </a:pPr>
            <a:r>
              <a:rPr lang="ru-RU" dirty="0">
                <a:latin typeface="Times New Roman"/>
                <a:ea typeface="Calibri"/>
                <a:cs typeface="Times New Roman"/>
              </a:rPr>
              <a:t>5) последующее восстановление самостоятельного дыхания. </a:t>
            </a:r>
            <a:endParaRPr lang="ru-RU" sz="1400" dirty="0">
              <a:ea typeface="Calibri"/>
              <a:cs typeface="Times New Roman"/>
            </a:endParaRPr>
          </a:p>
        </p:txBody>
      </p:sp>
    </p:spTree>
    <p:extLst>
      <p:ext uri="{BB962C8B-B14F-4D97-AF65-F5344CB8AC3E}">
        <p14:creationId xmlns:p14="http://schemas.microsoft.com/office/powerpoint/2010/main" val="45098422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89" y="0"/>
            <a:ext cx="9569669" cy="3831818"/>
          </a:xfrm>
          <a:prstGeom prst="rect">
            <a:avLst/>
          </a:prstGeom>
        </p:spPr>
        <p:txBody>
          <a:bodyPr wrap="square">
            <a:spAutoFit/>
          </a:bodyPr>
          <a:lstStyle/>
          <a:p>
            <a:pPr indent="450215" algn="just">
              <a:lnSpc>
                <a:spcPct val="150000"/>
              </a:lnSpc>
              <a:spcAft>
                <a:spcPts val="0"/>
              </a:spcAft>
            </a:pPr>
            <a:r>
              <a:rPr lang="ru-RU" b="1" dirty="0">
                <a:latin typeface="Times New Roman"/>
                <a:ea typeface="Calibri"/>
                <a:cs typeface="Times New Roman"/>
              </a:rPr>
              <a:t>Следует помнить, что грубое проведение наружного массажа сердца может привести к тяжелым осложнениям</a:t>
            </a:r>
            <a:r>
              <a:rPr lang="ru-RU" dirty="0">
                <a:latin typeface="Times New Roman"/>
                <a:ea typeface="Calibri"/>
                <a:cs typeface="Times New Roman"/>
              </a:rPr>
              <a:t> — переломам ребер с повреждением легких и сердца. При сильном давлении на мечевидный отросток грудины может произойти разрыв желудка и печени. Особую осторожность следует проявлять при проведении массажа у детей и пожилых людей.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Если через 30-40 мин от начала массажа сердца, искусственного дыхания и медикаментозной терапии сердечная деятельность не восстанавливается, зрачки остаются широкими, реакция на свет отсутствует, можно считать, что в организме наступили необратимые изменения и гибель мозга, и реанимацию целесообразно прекратить. При появлении явных признаков смерти реанимация может быть прекращена раньше.</a:t>
            </a:r>
            <a:endParaRPr lang="ru-RU" sz="1400" dirty="0">
              <a:ea typeface="Calibri"/>
              <a:cs typeface="Times New Roman"/>
            </a:endParaRPr>
          </a:p>
        </p:txBody>
      </p:sp>
      <p:pic>
        <p:nvPicPr>
          <p:cNvPr id="819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7061" y="3831818"/>
            <a:ext cx="6679323" cy="30261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37516194"/>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117693"/>
            <a:ext cx="9648496" cy="6740307"/>
          </a:xfrm>
          <a:prstGeom prst="rect">
            <a:avLst/>
          </a:prstGeom>
        </p:spPr>
        <p:txBody>
          <a:bodyPr wrap="square">
            <a:spAutoFit/>
          </a:bodyPr>
          <a:lstStyle/>
          <a:p>
            <a:pPr indent="450215" algn="ctr">
              <a:spcAft>
                <a:spcPts val="0"/>
              </a:spcAft>
            </a:pPr>
            <a:r>
              <a:rPr lang="ru-RU" b="1" dirty="0">
                <a:latin typeface="Times New Roman"/>
                <a:ea typeface="Calibri"/>
                <a:cs typeface="Times New Roman"/>
              </a:rPr>
              <a:t>Основные реанимационные мероприятия у детей.</a:t>
            </a:r>
            <a:r>
              <a:rPr lang="ru-RU" dirty="0">
                <a:latin typeface="Times New Roman"/>
                <a:ea typeface="Calibri"/>
                <a:cs typeface="Times New Roman"/>
              </a:rPr>
              <a:t> </a:t>
            </a:r>
            <a:endParaRPr lang="ru-RU" sz="1400" dirty="0">
              <a:ea typeface="Calibri"/>
              <a:cs typeface="Times New Roman"/>
            </a:endParaRPr>
          </a:p>
          <a:p>
            <a:pPr indent="450215" algn="just">
              <a:spcAft>
                <a:spcPts val="0"/>
              </a:spcAft>
            </a:pPr>
            <a:r>
              <a:rPr lang="ru-RU" dirty="0">
                <a:latin typeface="Times New Roman"/>
                <a:ea typeface="Calibri"/>
                <a:cs typeface="Times New Roman"/>
              </a:rPr>
              <a:t>У новорожденных и грудных детей самые частые причины остановки кровообращения — синдром внезапной смерти новорожденных, легочные заболевания (пневмония, острый </a:t>
            </a:r>
            <a:r>
              <a:rPr lang="ru-RU" dirty="0" err="1">
                <a:latin typeface="Times New Roman"/>
                <a:ea typeface="Calibri"/>
                <a:cs typeface="Times New Roman"/>
              </a:rPr>
              <a:t>бронхоспазм</a:t>
            </a:r>
            <a:r>
              <a:rPr lang="ru-RU" dirty="0">
                <a:latin typeface="Times New Roman"/>
                <a:ea typeface="Calibri"/>
                <a:cs typeface="Times New Roman"/>
              </a:rPr>
              <a:t>), обструкция дыхательных путей, утопление, сепсис, неврологические заболевания. </a:t>
            </a:r>
            <a:endParaRPr lang="ru-RU" sz="1400" dirty="0">
              <a:ea typeface="Calibri"/>
              <a:cs typeface="Times New Roman"/>
            </a:endParaRPr>
          </a:p>
          <a:p>
            <a:pPr indent="450215" algn="just">
              <a:spcAft>
                <a:spcPts val="0"/>
              </a:spcAft>
            </a:pPr>
            <a:r>
              <a:rPr lang="ru-RU" dirty="0">
                <a:latin typeface="Times New Roman"/>
                <a:ea typeface="Calibri"/>
                <a:cs typeface="Times New Roman"/>
              </a:rPr>
              <a:t>У детей первых лет жизни (старше 1 года) основная причина остановки кровообращения — травмы, чаще всего в результате автомобильных аварий (особенно если не используются ремни безопасности), пешеходные травмы (когда ребенок выбегает на проезжую часть), велосипедные травмы (особенно травмы головы), утопление, ожоги и огнестрельные ранения. </a:t>
            </a:r>
            <a:endParaRPr lang="ru-RU" sz="1400" dirty="0">
              <a:ea typeface="Calibri"/>
              <a:cs typeface="Times New Roman"/>
            </a:endParaRPr>
          </a:p>
          <a:p>
            <a:pPr indent="450215" algn="just">
              <a:spcAft>
                <a:spcPts val="0"/>
              </a:spcAft>
            </a:pPr>
            <a:r>
              <a:rPr lang="ru-RU" dirty="0" smtClean="0">
                <a:latin typeface="Times New Roman"/>
                <a:ea typeface="Calibri"/>
                <a:cs typeface="Times New Roman"/>
              </a:rPr>
              <a:t>• </a:t>
            </a:r>
            <a:r>
              <a:rPr lang="ru-RU" dirty="0">
                <a:latin typeface="Times New Roman"/>
                <a:ea typeface="Calibri"/>
                <a:cs typeface="Times New Roman"/>
              </a:rPr>
              <a:t>Если реаниматор действует в одиночку, он проводит основные реанимационные мероприятия вплоть до приезда реанимационной бригады. </a:t>
            </a:r>
            <a:endParaRPr lang="ru-RU" sz="1400" dirty="0">
              <a:ea typeface="Calibri"/>
              <a:cs typeface="Times New Roman"/>
            </a:endParaRPr>
          </a:p>
          <a:p>
            <a:pPr indent="450215" algn="just">
              <a:spcAft>
                <a:spcPts val="0"/>
              </a:spcAft>
            </a:pPr>
            <a:r>
              <a:rPr lang="ru-RU" dirty="0">
                <a:latin typeface="Times New Roman"/>
                <a:ea typeface="Calibri"/>
                <a:cs typeface="Times New Roman"/>
              </a:rPr>
              <a:t>• При проведении ИВЛ у детей до 6 мес. реаниматор обхватывает ртом одновременно рот и нос ребенка. У детей старше 6 мес. дыхание производят «рот ко рту», а нос ребенка зажимают большим и указательным пальцами. </a:t>
            </a:r>
            <a:endParaRPr lang="ru-RU" sz="1400" dirty="0">
              <a:ea typeface="Calibri"/>
              <a:cs typeface="Times New Roman"/>
            </a:endParaRPr>
          </a:p>
          <a:p>
            <a:pPr indent="450215" algn="just">
              <a:spcAft>
                <a:spcPts val="0"/>
              </a:spcAft>
            </a:pPr>
            <a:r>
              <a:rPr lang="ru-RU" dirty="0">
                <a:latin typeface="Times New Roman"/>
                <a:ea typeface="Calibri"/>
                <a:cs typeface="Times New Roman"/>
              </a:rPr>
              <a:t>• Проходимость дыхательных путей обеспечивают, поднимая подбородок или выдвигая вперед нижнюю челюсть ребенка. Воздух вдувают медленно (в течение 1-1,5 секунд), в паузах реаниматор глубоко дышит, чтобы максимально повысить содержание кислорода и уменьшить концентрацию углекислого газа в выдыхаемом воздухе. </a:t>
            </a:r>
            <a:endParaRPr lang="ru-RU" sz="1400" dirty="0">
              <a:ea typeface="Calibri"/>
              <a:cs typeface="Times New Roman"/>
            </a:endParaRPr>
          </a:p>
          <a:p>
            <a:pPr indent="450215" algn="just">
              <a:spcAft>
                <a:spcPts val="0"/>
              </a:spcAft>
            </a:pPr>
            <a:r>
              <a:rPr lang="ru-RU" dirty="0">
                <a:latin typeface="Times New Roman"/>
                <a:ea typeface="Calibri"/>
                <a:cs typeface="Times New Roman"/>
              </a:rPr>
              <a:t>• При отсутствии самостоятельного дыхания у ребенка первых лет жизни самое важное реанимационное мероприятие — это ИВЛ. Необходима осторожность в отношении давления и объема каждой порции воздуха (эти показатели значительно варьируют в зависимости от возраста ребенка и сопротивления дыхательных путей). Объем каждого вдувания считают адекватным, если он вызывает спокойный подъем грудной клетки. Темп ИВЛ для детей первых лет жизни — 20 дыхательных движений в 1 мин.</a:t>
            </a:r>
            <a:endParaRPr lang="ru-RU" sz="1400" dirty="0">
              <a:ea typeface="Calibri"/>
              <a:cs typeface="Times New Roman"/>
            </a:endParaRPr>
          </a:p>
        </p:txBody>
      </p:sp>
    </p:spTree>
    <p:extLst>
      <p:ext uri="{BB962C8B-B14F-4D97-AF65-F5344CB8AC3E}">
        <p14:creationId xmlns:p14="http://schemas.microsoft.com/office/powerpoint/2010/main" val="136334719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4" y="0"/>
            <a:ext cx="9632732" cy="6671057"/>
          </a:xfrm>
          <a:prstGeom prst="rect">
            <a:avLst/>
          </a:prstGeom>
        </p:spPr>
        <p:txBody>
          <a:bodyPr wrap="square">
            <a:spAutoFit/>
          </a:bodyPr>
          <a:lstStyle/>
          <a:p>
            <a:pPr indent="450215" algn="just">
              <a:lnSpc>
                <a:spcPct val="150000"/>
              </a:lnSpc>
              <a:spcAft>
                <a:spcPts val="0"/>
              </a:spcAft>
            </a:pPr>
            <a:r>
              <a:rPr lang="ru-RU" sz="1900" b="1" dirty="0">
                <a:latin typeface="Times New Roman"/>
                <a:ea typeface="Calibri"/>
                <a:cs typeface="Times New Roman"/>
              </a:rPr>
              <a:t>Оценка кровообращения</a:t>
            </a:r>
            <a:r>
              <a:rPr lang="ru-RU" sz="1900" dirty="0">
                <a:latin typeface="Times New Roman"/>
                <a:ea typeface="Calibri"/>
                <a:cs typeface="Times New Roman"/>
              </a:rPr>
              <a:t>. </a:t>
            </a:r>
            <a:endParaRPr lang="ru-RU" sz="1900" dirty="0" smtClean="0">
              <a:latin typeface="Times New Roman"/>
              <a:ea typeface="Calibri"/>
              <a:cs typeface="Times New Roman"/>
            </a:endParaRPr>
          </a:p>
          <a:p>
            <a:pPr indent="450215" algn="just">
              <a:lnSpc>
                <a:spcPct val="150000"/>
              </a:lnSpc>
              <a:spcAft>
                <a:spcPts val="0"/>
              </a:spcAft>
            </a:pPr>
            <a:r>
              <a:rPr lang="ru-RU" sz="1900" dirty="0" smtClean="0">
                <a:latin typeface="Times New Roman"/>
                <a:ea typeface="Calibri"/>
                <a:cs typeface="Times New Roman"/>
              </a:rPr>
              <a:t>Проверять </a:t>
            </a:r>
            <a:r>
              <a:rPr lang="ru-RU" sz="1900" dirty="0">
                <a:latin typeface="Times New Roman"/>
                <a:ea typeface="Calibri"/>
                <a:cs typeface="Times New Roman"/>
              </a:rPr>
              <a:t>пульс у детей младше одного года рекомендуется на плечевой артерии, а у детей старше одного года — на сонной артерии. </a:t>
            </a:r>
            <a:endParaRPr lang="ru-RU" sz="1900" dirty="0">
              <a:ea typeface="Calibri"/>
              <a:cs typeface="Times New Roman"/>
            </a:endParaRPr>
          </a:p>
          <a:p>
            <a:pPr indent="450215" algn="just">
              <a:lnSpc>
                <a:spcPct val="150000"/>
              </a:lnSpc>
              <a:spcAft>
                <a:spcPts val="0"/>
              </a:spcAft>
            </a:pPr>
            <a:r>
              <a:rPr lang="ru-RU" sz="1900" b="1" dirty="0">
                <a:latin typeface="Times New Roman"/>
                <a:ea typeface="Calibri"/>
                <a:cs typeface="Times New Roman"/>
              </a:rPr>
              <a:t>Непрямой массаж</a:t>
            </a:r>
            <a:r>
              <a:rPr lang="ru-RU" sz="1900" dirty="0">
                <a:latin typeface="Times New Roman"/>
                <a:ea typeface="Calibri"/>
                <a:cs typeface="Times New Roman"/>
              </a:rPr>
              <a:t> </a:t>
            </a:r>
            <a:r>
              <a:rPr lang="ru-RU" sz="1900" b="1" dirty="0">
                <a:latin typeface="Times New Roman"/>
                <a:ea typeface="Calibri"/>
                <a:cs typeface="Times New Roman"/>
              </a:rPr>
              <a:t>сердца.</a:t>
            </a:r>
            <a:r>
              <a:rPr lang="ru-RU" sz="1900" dirty="0">
                <a:latin typeface="Times New Roman"/>
                <a:ea typeface="Calibri"/>
                <a:cs typeface="Times New Roman"/>
              </a:rPr>
              <a:t> Грудным детям надавливают средним и безымянным пальцами на нижнюю треть грудины (приблизительно на толщину одного пальца ниже уровня сосков); другую руку реаниматор использует для поддержания головы ребенка в положении, обеспечивающем проходимость дыхательных путей. Глубина вдавливания грудины — от 1,5 до 2,5 см, частота надавливаний — 100 раз в минуту. </a:t>
            </a:r>
            <a:endParaRPr lang="ru-RU" sz="1900" dirty="0">
              <a:ea typeface="Calibri"/>
              <a:cs typeface="Times New Roman"/>
            </a:endParaRPr>
          </a:p>
          <a:p>
            <a:pPr indent="450215" algn="just">
              <a:lnSpc>
                <a:spcPct val="150000"/>
              </a:lnSpc>
              <a:spcAft>
                <a:spcPts val="0"/>
              </a:spcAft>
            </a:pPr>
            <a:r>
              <a:rPr lang="ru-RU" sz="1900" dirty="0">
                <a:latin typeface="Times New Roman"/>
                <a:ea typeface="Calibri"/>
                <a:cs typeface="Times New Roman"/>
              </a:rPr>
              <a:t>Детям в возрасте 1-8 лет надавливают на нижнюю треть грудины (приблизительно на толщину пальца выше мечевидного отростка) проксимальной частью ладони. Глубина вдавливания грудины — от 2,5 до 4 см, частота надавливаний — 90-80 раз в минуту. </a:t>
            </a:r>
            <a:endParaRPr lang="ru-RU" sz="1900" dirty="0">
              <a:ea typeface="Calibri"/>
              <a:cs typeface="Times New Roman"/>
            </a:endParaRPr>
          </a:p>
          <a:p>
            <a:pPr indent="450215" algn="just">
              <a:lnSpc>
                <a:spcPct val="150000"/>
              </a:lnSpc>
              <a:spcAft>
                <a:spcPts val="0"/>
              </a:spcAft>
            </a:pPr>
            <a:r>
              <a:rPr lang="ru-RU" sz="1900" dirty="0">
                <a:latin typeface="Times New Roman"/>
                <a:ea typeface="Calibri"/>
                <a:cs typeface="Times New Roman"/>
              </a:rPr>
              <a:t>Отношение частоты надавливаний к темпу ИВЛ для детей первых лет жизни поддерживают на уровне 5: 1 — независимо от того, сколько человек участвует в реанимации. Состояние ребенка повторно оценивают через 1 мин после начала реанимации, а затем — каждые 2-3 мин.</a:t>
            </a:r>
            <a:endParaRPr lang="ru-RU" sz="1900" dirty="0">
              <a:ea typeface="Calibri"/>
              <a:cs typeface="Times New Roman"/>
            </a:endParaRPr>
          </a:p>
        </p:txBody>
      </p:sp>
    </p:spTree>
    <p:extLst>
      <p:ext uri="{BB962C8B-B14F-4D97-AF65-F5344CB8AC3E}">
        <p14:creationId xmlns:p14="http://schemas.microsoft.com/office/powerpoint/2010/main" val="3606463604"/>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9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89186"/>
            <a:ext cx="9753600" cy="64953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18073774"/>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Таблица 1"/>
          <p:cNvGraphicFramePr>
            <a:graphicFrameLocks noGrp="1"/>
          </p:cNvGraphicFramePr>
          <p:nvPr>
            <p:extLst>
              <p:ext uri="{D42A27DB-BD31-4B8C-83A1-F6EECF244321}">
                <p14:modId xmlns:p14="http://schemas.microsoft.com/office/powerpoint/2010/main" val="4028515855"/>
              </p:ext>
            </p:extLst>
          </p:nvPr>
        </p:nvGraphicFramePr>
        <p:xfrm>
          <a:off x="583323" y="362611"/>
          <a:ext cx="9049408" cy="6274293"/>
        </p:xfrm>
        <a:graphic>
          <a:graphicData uri="http://schemas.openxmlformats.org/drawingml/2006/table">
            <a:tbl>
              <a:tblPr firstRow="1" firstCol="1" bandRow="1">
                <a:tableStyleId>{5C22544A-7EE6-4342-B048-85BDC9FD1C3A}</a:tableStyleId>
              </a:tblPr>
              <a:tblGrid>
                <a:gridCol w="2194696"/>
                <a:gridCol w="2047085"/>
                <a:gridCol w="2027609"/>
                <a:gridCol w="1584774"/>
                <a:gridCol w="1195244"/>
              </a:tblGrid>
              <a:tr h="661658">
                <a:tc>
                  <a:txBody>
                    <a:bodyPr/>
                    <a:lstStyle/>
                    <a:p>
                      <a:pPr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Возраст</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АДС</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АДД</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Пульс</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Дыхание</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tc>
              </a:tr>
              <a:tr h="850046">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Новорожденные</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59-71</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30-40</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90-100</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marR="114300" algn="ctr">
                        <a:lnSpc>
                          <a:spcPct val="150000"/>
                        </a:lnSpc>
                        <a:spcAft>
                          <a:spcPts val="0"/>
                        </a:spcAft>
                      </a:pPr>
                      <a:r>
                        <a:rPr lang="ru-RU" sz="2400">
                          <a:effectLst/>
                          <a:latin typeface="Times New Roman" panose="02020603050405020304" pitchFamily="18" charset="0"/>
                          <a:cs typeface="Times New Roman" panose="02020603050405020304" pitchFamily="18" charset="0"/>
                        </a:rPr>
                        <a:t>45-60</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b"/>
                </a:tc>
              </a:tr>
              <a:tr h="693822">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1 месяц - 1 год</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tc>
                <a:tc>
                  <a:txBody>
                    <a:bodyPr/>
                    <a:lstStyle/>
                    <a:p>
                      <a:pPr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85-100</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tc>
                <a:tc>
                  <a:txBody>
                    <a:bodyPr/>
                    <a:lstStyle/>
                    <a:p>
                      <a:pPr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35-45</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120-140</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tc>
                <a:tc>
                  <a:txBody>
                    <a:bodyPr/>
                    <a:lstStyle/>
                    <a:p>
                      <a:pPr marR="114300" algn="ctr">
                        <a:lnSpc>
                          <a:spcPct val="150000"/>
                        </a:lnSpc>
                        <a:spcAft>
                          <a:spcPts val="0"/>
                        </a:spcAft>
                      </a:pPr>
                      <a:r>
                        <a:rPr lang="ru-RU" sz="2400">
                          <a:effectLst/>
                          <a:latin typeface="Times New Roman" panose="02020603050405020304" pitchFamily="18" charset="0"/>
                          <a:cs typeface="Times New Roman" panose="02020603050405020304" pitchFamily="18" charset="0"/>
                        </a:rPr>
                        <a:t>35-45</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tc>
              </a:tr>
              <a:tr h="705309">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3-7 лет</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86-110</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55-63</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120-140</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marR="114300" algn="ctr">
                        <a:lnSpc>
                          <a:spcPct val="150000"/>
                        </a:lnSpc>
                        <a:spcAft>
                          <a:spcPts val="0"/>
                        </a:spcAft>
                      </a:pPr>
                      <a:r>
                        <a:rPr lang="ru-RU" sz="2400">
                          <a:effectLst/>
                          <a:latin typeface="Times New Roman" panose="02020603050405020304" pitchFamily="18" charset="0"/>
                          <a:cs typeface="Times New Roman" panose="02020603050405020304" pitchFamily="18" charset="0"/>
                        </a:rPr>
                        <a:t>20-25</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ctr"/>
                </a:tc>
              </a:tr>
              <a:tr h="716796">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8-16лет</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93-117</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59-75</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78-84</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marR="114300" algn="ctr">
                        <a:lnSpc>
                          <a:spcPct val="150000"/>
                        </a:lnSpc>
                        <a:spcAft>
                          <a:spcPts val="0"/>
                        </a:spcAft>
                      </a:pPr>
                      <a:r>
                        <a:rPr lang="ru-RU" sz="2400">
                          <a:effectLst/>
                          <a:latin typeface="Times New Roman" panose="02020603050405020304" pitchFamily="18" charset="0"/>
                          <a:cs typeface="Times New Roman" panose="02020603050405020304" pitchFamily="18" charset="0"/>
                        </a:rPr>
                        <a:t>18-25</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b"/>
                </a:tc>
              </a:tr>
              <a:tr h="716796">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17-20 лет</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100-120</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70-80</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60-80</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marR="114300" algn="ctr">
                        <a:lnSpc>
                          <a:spcPct val="150000"/>
                        </a:lnSpc>
                        <a:spcAft>
                          <a:spcPts val="0"/>
                        </a:spcAft>
                      </a:pPr>
                      <a:r>
                        <a:rPr lang="ru-RU" sz="2400">
                          <a:effectLst/>
                          <a:latin typeface="Times New Roman" panose="02020603050405020304" pitchFamily="18" charset="0"/>
                          <a:cs typeface="Times New Roman" panose="02020603050405020304" pitchFamily="18" charset="0"/>
                        </a:rPr>
                        <a:t>16-18</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ctr"/>
                </a:tc>
              </a:tr>
              <a:tr h="728283">
                <a:tc>
                  <a:txBody>
                    <a:bodyPr/>
                    <a:lstStyle/>
                    <a:p>
                      <a:pPr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21-60 лет</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До 140</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До 90</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60-80</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nchor="ctr"/>
                </a:tc>
                <a:tc>
                  <a:txBody>
                    <a:bodyPr/>
                    <a:lstStyle/>
                    <a:p>
                      <a:pPr marR="114300" algn="ctr">
                        <a:lnSpc>
                          <a:spcPct val="150000"/>
                        </a:lnSpc>
                        <a:spcAft>
                          <a:spcPts val="0"/>
                        </a:spcAft>
                      </a:pPr>
                      <a:r>
                        <a:rPr lang="ru-RU" sz="2400">
                          <a:effectLst/>
                          <a:latin typeface="Times New Roman" panose="02020603050405020304" pitchFamily="18" charset="0"/>
                          <a:cs typeface="Times New Roman" panose="02020603050405020304" pitchFamily="18" charset="0"/>
                        </a:rPr>
                        <a:t>14-18</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ctr"/>
                </a:tc>
              </a:tr>
              <a:tr h="650171">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Старше 60 лет</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До 150</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algn="ctr">
                        <a:lnSpc>
                          <a:spcPct val="150000"/>
                        </a:lnSpc>
                        <a:spcAft>
                          <a:spcPts val="0"/>
                        </a:spcAft>
                      </a:pPr>
                      <a:r>
                        <a:rPr lang="ru-RU" sz="2400">
                          <a:effectLst/>
                          <a:latin typeface="Times New Roman" panose="02020603050405020304" pitchFamily="18" charset="0"/>
                          <a:cs typeface="Times New Roman" panose="02020603050405020304" pitchFamily="18" charset="0"/>
                        </a:rPr>
                        <a:t>До 90</a:t>
                      </a:r>
                      <a:endParaRPr lang="ru-RU" sz="240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60-80</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nchor="b"/>
                </a:tc>
                <a:tc>
                  <a:txBody>
                    <a:bodyPr/>
                    <a:lstStyle/>
                    <a:p>
                      <a:pPr marR="114300" algn="ctr">
                        <a:lnSpc>
                          <a:spcPct val="150000"/>
                        </a:lnSpc>
                        <a:spcAft>
                          <a:spcPts val="0"/>
                        </a:spcAft>
                      </a:pPr>
                      <a:r>
                        <a:rPr lang="ru-RU" sz="2400" dirty="0">
                          <a:effectLst/>
                          <a:latin typeface="Times New Roman" panose="02020603050405020304" pitchFamily="18" charset="0"/>
                          <a:cs typeface="Times New Roman" panose="02020603050405020304" pitchFamily="18" charset="0"/>
                        </a:rPr>
                        <a:t>14-18</a:t>
                      </a:r>
                      <a:endParaRPr lang="ru-RU" sz="2400" dirty="0">
                        <a:effectLst/>
                        <a:latin typeface="Times New Roman" panose="02020603050405020304" pitchFamily="18" charset="0"/>
                        <a:ea typeface="Calibri"/>
                        <a:cs typeface="Times New Roman" panose="02020603050405020304" pitchFamily="18" charset="0"/>
                      </a:endParaRPr>
                    </a:p>
                  </a:txBody>
                  <a:tcPr marL="6350" marR="6350" marT="0" marB="0" anchor="b"/>
                </a:tc>
              </a:tr>
            </a:tbl>
          </a:graphicData>
        </a:graphic>
      </p:graphicFrame>
      <p:sp>
        <p:nvSpPr>
          <p:cNvPr id="3" name="Rectangle 1"/>
          <p:cNvSpPr>
            <a:spLocks noChangeArrowheads="1"/>
          </p:cNvSpPr>
          <p:nvPr/>
        </p:nvSpPr>
        <p:spPr bwMode="auto">
          <a:xfrm>
            <a:off x="1870075" y="3175000"/>
            <a:ext cx="9906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ru-RU" altLang="ru-RU" sz="1800" b="0" i="0" u="none" strike="noStrike" cap="none" normalizeH="0" baseline="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31721207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249" y="139261"/>
            <a:ext cx="9443544" cy="65295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8447605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9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4302" y="691299"/>
            <a:ext cx="7283669" cy="54557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98615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93127" y="0"/>
            <a:ext cx="9549963" cy="4708981"/>
          </a:xfrm>
          <a:prstGeom prst="rect">
            <a:avLst/>
          </a:prstGeom>
        </p:spPr>
        <p:txBody>
          <a:bodyPr wrap="square">
            <a:spAutoFit/>
          </a:bodyPr>
          <a:lstStyle/>
          <a:p>
            <a:pPr indent="725488" algn="just">
              <a:spcAft>
                <a:spcPts val="0"/>
              </a:spcAft>
            </a:pPr>
            <a:r>
              <a:rPr lang="ru-RU" sz="2000" b="1" dirty="0">
                <a:latin typeface="Times New Roman"/>
                <a:ea typeface="Calibri"/>
                <a:cs typeface="Times New Roman"/>
              </a:rPr>
              <a:t>Перелом</a:t>
            </a:r>
            <a:r>
              <a:rPr lang="ru-RU" sz="2000" dirty="0">
                <a:latin typeface="Times New Roman"/>
                <a:ea typeface="Calibri"/>
                <a:cs typeface="Times New Roman"/>
              </a:rPr>
              <a:t> — полное или частичное нарушение целостности кости, сопровождающееся повреждением окружающих кость тканей.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Различают </a:t>
            </a:r>
            <a:r>
              <a:rPr lang="ru-RU" sz="2000" b="1" dirty="0">
                <a:latin typeface="Times New Roman"/>
                <a:ea typeface="Calibri"/>
                <a:cs typeface="Times New Roman"/>
              </a:rPr>
              <a:t>полные переломы</a:t>
            </a:r>
            <a:r>
              <a:rPr lang="ru-RU" sz="2000" dirty="0">
                <a:latin typeface="Times New Roman"/>
                <a:ea typeface="Calibri"/>
                <a:cs typeface="Times New Roman"/>
              </a:rPr>
              <a:t> (нарушение целостности кости по всему поперечнику кости) и </a:t>
            </a:r>
            <a:r>
              <a:rPr lang="ru-RU" sz="2000" b="1" dirty="0">
                <a:latin typeface="Times New Roman"/>
                <a:ea typeface="Calibri"/>
                <a:cs typeface="Times New Roman"/>
              </a:rPr>
              <a:t>неполные</a:t>
            </a:r>
            <a:r>
              <a:rPr lang="ru-RU" sz="2000" dirty="0">
                <a:latin typeface="Times New Roman"/>
                <a:ea typeface="Calibri"/>
                <a:cs typeface="Times New Roman"/>
              </a:rPr>
              <a:t>, или надломы.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Полные переломы могут происходить как без смещения отломков, образовавшихся при переломе кости, так и с их смещением. Смещение отломков возникает вследствие тяги мышц, которые прикреплены к кости.</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Переломы делятся также на з</a:t>
            </a:r>
            <a:r>
              <a:rPr lang="ru-RU" sz="2000" b="1" dirty="0">
                <a:latin typeface="Times New Roman"/>
                <a:ea typeface="Calibri"/>
                <a:cs typeface="Times New Roman"/>
              </a:rPr>
              <a:t>акрытые</a:t>
            </a:r>
            <a:r>
              <a:rPr lang="ru-RU" sz="2000" dirty="0">
                <a:latin typeface="Times New Roman"/>
                <a:ea typeface="Calibri"/>
                <a:cs typeface="Times New Roman"/>
              </a:rPr>
              <a:t>, при которых сохраняется целостность покровов (кожи, слизистых оболочек), и </a:t>
            </a:r>
            <a:r>
              <a:rPr lang="ru-RU" sz="2000" b="1" dirty="0">
                <a:latin typeface="Times New Roman"/>
                <a:ea typeface="Calibri"/>
                <a:cs typeface="Times New Roman"/>
              </a:rPr>
              <a:t>открытые</a:t>
            </a:r>
            <a:r>
              <a:rPr lang="ru-RU" sz="2000" dirty="0">
                <a:latin typeface="Times New Roman"/>
                <a:ea typeface="Calibri"/>
                <a:cs typeface="Times New Roman"/>
              </a:rPr>
              <a:t>, когда травмирующая сила или отломок кости разрывает покровы.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При открытых переломах имеет место рана, кровотечения из нее, в ране видны отломки костей, возможно выстояние отломка над раной. По направлению линии перелома различают переломы косые, поперечные, спиральные, </a:t>
            </a:r>
            <a:r>
              <a:rPr lang="ru-RU" sz="2000" dirty="0" err="1">
                <a:latin typeface="Times New Roman"/>
                <a:ea typeface="Calibri"/>
                <a:cs typeface="Times New Roman"/>
              </a:rPr>
              <a:t>оскольчатые</a:t>
            </a:r>
            <a:r>
              <a:rPr lang="ru-RU" sz="2000" dirty="0">
                <a:latin typeface="Times New Roman"/>
                <a:ea typeface="Calibri"/>
                <a:cs typeface="Times New Roman"/>
              </a:rPr>
              <a:t> (при образовании нескольких отломков) и др. В случаях, когда один отломок внедряется в другой, говорят о вколоченных переломах. </a:t>
            </a:r>
            <a:endParaRPr lang="ru-RU" sz="2000" dirty="0">
              <a:ea typeface="Calibri"/>
              <a:cs typeface="Times New Roman"/>
            </a:endParaRP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9335" y="4708980"/>
            <a:ext cx="7157545" cy="21490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602493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0" y="0"/>
            <a:ext cx="9906000" cy="5324535"/>
          </a:xfrm>
          <a:prstGeom prst="rect">
            <a:avLst/>
          </a:prstGeom>
        </p:spPr>
        <p:txBody>
          <a:bodyPr wrap="square">
            <a:spAutoFit/>
          </a:bodyPr>
          <a:lstStyle/>
          <a:p>
            <a:pPr indent="450215" algn="just">
              <a:spcAft>
                <a:spcPts val="0"/>
              </a:spcAft>
            </a:pPr>
            <a:r>
              <a:rPr lang="ru-RU" sz="2000" b="1" dirty="0">
                <a:latin typeface="Times New Roman"/>
                <a:ea typeface="Calibri"/>
                <a:cs typeface="Times New Roman"/>
              </a:rPr>
              <a:t>Достоверные признаки перелома</a:t>
            </a:r>
            <a:r>
              <a:rPr lang="ru-RU" sz="2000" dirty="0">
                <a:latin typeface="Times New Roman"/>
                <a:ea typeface="Calibri"/>
                <a:cs typeface="Times New Roman"/>
              </a:rPr>
              <a:t>: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ненормальная подвижность в области подозреваемого перелома;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хруст в костях или щелкающий звук в момент получения травмы;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крепитация (характерное </a:t>
            </a:r>
            <a:r>
              <a:rPr lang="ru-RU" sz="2000" dirty="0" err="1">
                <a:latin typeface="Times New Roman"/>
                <a:ea typeface="Calibri"/>
                <a:cs typeface="Times New Roman"/>
              </a:rPr>
              <a:t>похрустывание</a:t>
            </a:r>
            <a:r>
              <a:rPr lang="ru-RU" sz="2000" dirty="0">
                <a:latin typeface="Times New Roman"/>
                <a:ea typeface="Calibri"/>
                <a:cs typeface="Times New Roman"/>
              </a:rPr>
              <a:t> при ощупывании);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болезненность в месте перелома при нагрузке (давлении) по длинной оси кости;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неестественное положение конечности, например вывернута пятка или кисть);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наличие в ране отломков кости в случае открытого перелома.</a:t>
            </a:r>
            <a:endParaRPr lang="ru-RU" sz="2000" dirty="0">
              <a:ea typeface="Calibri"/>
              <a:cs typeface="Times New Roman"/>
            </a:endParaRPr>
          </a:p>
          <a:p>
            <a:pPr indent="450215" algn="just">
              <a:spcAft>
                <a:spcPts val="0"/>
              </a:spcAft>
            </a:pPr>
            <a:r>
              <a:rPr lang="ru-RU" sz="2000" b="1" dirty="0">
                <a:latin typeface="Times New Roman"/>
                <a:ea typeface="Calibri"/>
                <a:cs typeface="Times New Roman"/>
              </a:rPr>
              <a:t>Относительные признаки перелома</a:t>
            </a:r>
            <a:r>
              <a:rPr lang="ru-RU" sz="2000" dirty="0">
                <a:latin typeface="Times New Roman"/>
                <a:ea typeface="Calibri"/>
                <a:cs typeface="Times New Roman"/>
              </a:rPr>
              <a:t>: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деформация конечности;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болезненность в области перелома при ощупывании;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нарушение функции поврежденной конечности.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При переломах в момент травмы часто возникают серьезные осложнения: болевой шок, сильное кровотечение, повреждение жизненно важных органов (сердца, легких, почек, печени, мозга), а также крупных сосудов и нервов.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Иногда перелом осложняется жировой эмболией — попаданием из костного мозга кусочков жира в венозные и артериальные сосуды, просветы которых в результате могут закрыться жировыми </a:t>
            </a:r>
            <a:r>
              <a:rPr lang="ru-RU" sz="2000" dirty="0" err="1">
                <a:latin typeface="Times New Roman"/>
                <a:ea typeface="Calibri"/>
                <a:cs typeface="Times New Roman"/>
              </a:rPr>
              <a:t>эмболами</a:t>
            </a:r>
            <a:r>
              <a:rPr lang="ru-RU" sz="2000" dirty="0">
                <a:latin typeface="Times New Roman"/>
                <a:ea typeface="Calibri"/>
                <a:cs typeface="Times New Roman"/>
              </a:rPr>
              <a:t>. </a:t>
            </a:r>
            <a:endParaRPr lang="ru-RU" sz="2000" dirty="0">
              <a:ea typeface="Calibri"/>
              <a:cs typeface="Times New Roman"/>
            </a:endParaRP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5255" y="4997669"/>
            <a:ext cx="5817476" cy="17365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38972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2" y="17145"/>
            <a:ext cx="9648497" cy="4185761"/>
          </a:xfrm>
          <a:prstGeom prst="rect">
            <a:avLst/>
          </a:prstGeom>
        </p:spPr>
        <p:txBody>
          <a:bodyPr wrap="square">
            <a:spAutoFit/>
          </a:bodyPr>
          <a:lstStyle/>
          <a:p>
            <a:pPr indent="725488" algn="just">
              <a:spcAft>
                <a:spcPts val="0"/>
              </a:spcAft>
            </a:pPr>
            <a:r>
              <a:rPr lang="ru-RU" b="1" dirty="0">
                <a:latin typeface="Times New Roman"/>
                <a:ea typeface="Calibri"/>
                <a:cs typeface="Times New Roman"/>
              </a:rPr>
              <a:t>Первая медицинская помощь</a:t>
            </a:r>
            <a:r>
              <a:rPr lang="ru-RU" dirty="0">
                <a:latin typeface="Times New Roman"/>
                <a:ea typeface="Calibri"/>
                <a:cs typeface="Times New Roman"/>
              </a:rPr>
              <a:t> заключается в выполнении нескольких последовательных мероприятий: </a:t>
            </a:r>
            <a:endParaRPr lang="ru-RU" sz="1400" dirty="0">
              <a:ea typeface="Calibri"/>
              <a:cs typeface="Times New Roman"/>
            </a:endParaRPr>
          </a:p>
          <a:p>
            <a:pPr indent="725488" algn="just">
              <a:spcAft>
                <a:spcPts val="0"/>
              </a:spcAft>
            </a:pPr>
            <a:r>
              <a:rPr lang="ru-RU" dirty="0">
                <a:latin typeface="Times New Roman"/>
                <a:ea typeface="Calibri"/>
                <a:cs typeface="Times New Roman"/>
              </a:rPr>
              <a:t>• обезболивание — внутримышечное или подкожное введение анальгетиков; при их отсутствии дают перорально анальгин, ацетилсалициловую кислоту и др.; </a:t>
            </a:r>
            <a:endParaRPr lang="ru-RU" sz="1400" dirty="0">
              <a:ea typeface="Calibri"/>
              <a:cs typeface="Times New Roman"/>
            </a:endParaRPr>
          </a:p>
          <a:p>
            <a:pPr indent="725488" algn="just">
              <a:spcAft>
                <a:spcPts val="0"/>
              </a:spcAft>
            </a:pPr>
            <a:r>
              <a:rPr lang="ru-RU" dirty="0">
                <a:latin typeface="Times New Roman"/>
                <a:ea typeface="Calibri"/>
                <a:cs typeface="Times New Roman"/>
              </a:rPr>
              <a:t>• транспортная иммобилизация — создание неподвижности в области перелома на период перевозки пострадавшего в больницу; </a:t>
            </a:r>
            <a:endParaRPr lang="ru-RU" sz="1400" dirty="0">
              <a:ea typeface="Calibri"/>
              <a:cs typeface="Times New Roman"/>
            </a:endParaRPr>
          </a:p>
          <a:p>
            <a:pPr indent="725488" algn="just">
              <a:spcAft>
                <a:spcPts val="0"/>
              </a:spcAft>
            </a:pPr>
            <a:r>
              <a:rPr lang="ru-RU" dirty="0">
                <a:latin typeface="Times New Roman"/>
                <a:ea typeface="Calibri"/>
                <a:cs typeface="Times New Roman"/>
              </a:rPr>
              <a:t>• остановка кровотечения и наложение стерильной повязки при открытых переломах; </a:t>
            </a:r>
            <a:endParaRPr lang="ru-RU" sz="1400" dirty="0">
              <a:ea typeface="Calibri"/>
              <a:cs typeface="Times New Roman"/>
            </a:endParaRPr>
          </a:p>
          <a:p>
            <a:pPr indent="725488" algn="just">
              <a:spcAft>
                <a:spcPts val="0"/>
              </a:spcAft>
            </a:pPr>
            <a:r>
              <a:rPr lang="ru-RU" dirty="0">
                <a:latin typeface="Times New Roman"/>
                <a:ea typeface="Calibri"/>
                <a:cs typeface="Times New Roman"/>
              </a:rPr>
              <a:t>• согревание пострадавшего зимой и предупреждение перегрева летом</a:t>
            </a:r>
            <a:r>
              <a:rPr lang="ru-RU" dirty="0" smtClean="0">
                <a:latin typeface="Times New Roman"/>
                <a:ea typeface="Calibri"/>
                <a:cs typeface="Times New Roman"/>
              </a:rPr>
              <a:t>.</a:t>
            </a:r>
          </a:p>
          <a:p>
            <a:pPr indent="725488" algn="just">
              <a:spcAft>
                <a:spcPts val="0"/>
              </a:spcAft>
            </a:pPr>
            <a:r>
              <a:rPr lang="ru-RU" dirty="0">
                <a:latin typeface="Times New Roman"/>
                <a:ea typeface="Calibri"/>
                <a:cs typeface="Times New Roman"/>
              </a:rPr>
              <a:t>При переломах транспортная иммобилизация — важнейшее мероприятие первой медицинской помощи. Обеспечивая покой травмированной части тела, иммобилизация предупреждает развитие травматического шока и дополнительное смещение отломков. Выполняют транспортную иммобилизацию с помощью стандартных шин: металлических лестничных или сетчатых, фанерных лубков, деревянной шины </a:t>
            </a:r>
            <a:r>
              <a:rPr lang="ru-RU" dirty="0" err="1">
                <a:latin typeface="Times New Roman"/>
                <a:ea typeface="Calibri"/>
                <a:cs typeface="Times New Roman"/>
              </a:rPr>
              <a:t>Дитерихса</a:t>
            </a:r>
            <a:r>
              <a:rPr lang="ru-RU" dirty="0">
                <a:latin typeface="Times New Roman"/>
                <a:ea typeface="Calibri"/>
                <a:cs typeface="Times New Roman"/>
              </a:rPr>
              <a:t> или металлической шины Томаса - Виноградова, пневматических (надувных) шин.</a:t>
            </a:r>
            <a:endParaRPr lang="ru-RU" dirty="0">
              <a:ea typeface="Calibri"/>
              <a:cs typeface="Times New Roman"/>
            </a:endParaRPr>
          </a:p>
          <a:p>
            <a:pPr indent="725488" algn="just">
              <a:spcAft>
                <a:spcPts val="0"/>
              </a:spcAft>
            </a:pPr>
            <a:endParaRPr lang="ru-RU" sz="1400" dirty="0">
              <a:ea typeface="Calibri"/>
              <a:cs typeface="Times New Roman"/>
            </a:endParaRPr>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6418" y="3988676"/>
            <a:ext cx="7267904" cy="28693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352033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0"/>
            <a:ext cx="9753600"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56436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4" y="39663"/>
            <a:ext cx="9616966" cy="6555641"/>
          </a:xfrm>
          <a:prstGeom prst="rect">
            <a:avLst/>
          </a:prstGeom>
        </p:spPr>
        <p:txBody>
          <a:bodyPr wrap="square">
            <a:spAutoFit/>
          </a:bodyPr>
          <a:lstStyle/>
          <a:p>
            <a:pPr indent="725488" algn="just">
              <a:spcAft>
                <a:spcPts val="0"/>
              </a:spcAft>
            </a:pPr>
            <a:r>
              <a:rPr lang="ru-RU" sz="2000" dirty="0">
                <a:latin typeface="Times New Roman"/>
                <a:ea typeface="Calibri"/>
                <a:cs typeface="Times New Roman"/>
              </a:rPr>
              <a:t>При их отсутствии используют подручные средства: доски, лыжи, лыжные палки, плотный картон, книги, толстые ветки деревьев и т. д.. Применяют также аутоиммобилизацию — фиксацию сломанной конечности к здоровым частям тела: рука прибинтовывается к туловищу, сломанная нога — к здоровой ноге.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Транспортная иммобилизация производится после обязательного обезболивания в следующем порядке: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 придание поврежденной конечности среднефизиологического положения;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 подбор и моделирование транспортной шины;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 наложение шины.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Придание поврежденной конечности среднефизиологического положения заключается в уравновешивании напряжения мышц сгибателей и разгибателей.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Для руки</a:t>
            </a:r>
            <a:r>
              <a:rPr lang="ru-RU" sz="2000" dirty="0">
                <a:latin typeface="Times New Roman"/>
                <a:ea typeface="Calibri"/>
                <a:cs typeface="Times New Roman"/>
              </a:rPr>
              <a:t> создается небольшое отведение в плечевом суставе; </a:t>
            </a:r>
            <a:r>
              <a:rPr lang="ru-RU" sz="2000" dirty="0" smtClean="0">
                <a:latin typeface="Times New Roman"/>
                <a:ea typeface="Calibri"/>
                <a:cs typeface="Times New Roman"/>
              </a:rPr>
              <a:t>сгибание </a:t>
            </a:r>
            <a:r>
              <a:rPr lang="ru-RU" sz="2000" dirty="0">
                <a:latin typeface="Times New Roman"/>
                <a:ea typeface="Calibri"/>
                <a:cs typeface="Times New Roman"/>
              </a:rPr>
              <a:t>в локтевом суставе до угла 90-100°; </a:t>
            </a:r>
            <a:r>
              <a:rPr lang="ru-RU" sz="2000" dirty="0" smtClean="0">
                <a:latin typeface="Times New Roman"/>
                <a:ea typeface="Calibri"/>
                <a:cs typeface="Times New Roman"/>
              </a:rPr>
              <a:t>среднее </a:t>
            </a:r>
            <a:r>
              <a:rPr lang="ru-RU" sz="2000" dirty="0">
                <a:latin typeface="Times New Roman"/>
                <a:ea typeface="Calibri"/>
                <a:cs typeface="Times New Roman"/>
              </a:rPr>
              <a:t>положение руки между ладонью вверх и ладонью вниз, предплечье должно опираться на локтевую кость; </a:t>
            </a:r>
            <a:r>
              <a:rPr lang="ru-RU" sz="2000" dirty="0" smtClean="0">
                <a:latin typeface="Times New Roman"/>
                <a:ea typeface="Calibri"/>
                <a:cs typeface="Times New Roman"/>
              </a:rPr>
              <a:t>небольшое </a:t>
            </a:r>
            <a:r>
              <a:rPr lang="ru-RU" sz="2000" dirty="0">
                <a:latin typeface="Times New Roman"/>
                <a:ea typeface="Calibri"/>
                <a:cs typeface="Times New Roman"/>
              </a:rPr>
              <a:t>тыльное отведение в лучезапястном суставе и сгибание пальцев кисти.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Для ноги</a:t>
            </a:r>
            <a:r>
              <a:rPr lang="ru-RU" sz="2000" dirty="0">
                <a:latin typeface="Times New Roman"/>
                <a:ea typeface="Calibri"/>
                <a:cs typeface="Times New Roman"/>
              </a:rPr>
              <a:t> обеспечивается выпрямленное ее положение при сгибании в коленном суставе на угол 5-10° и тыльном сгибании в голеностопном суставе до угла 90-100°.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Во время манипуляций со сломанной конечностью необходимо осторожно потягивать ее по длине за стопу или кисть, чтобы избежать дополнительного смещения отломков и усиления болей.</a:t>
            </a:r>
            <a:endParaRPr lang="ru-RU" sz="2000" dirty="0">
              <a:ea typeface="Calibri"/>
              <a:cs typeface="Times New Roman"/>
            </a:endParaRPr>
          </a:p>
        </p:txBody>
      </p:sp>
    </p:spTree>
    <p:extLst>
      <p:ext uri="{BB962C8B-B14F-4D97-AF65-F5344CB8AC3E}">
        <p14:creationId xmlns:p14="http://schemas.microsoft.com/office/powerpoint/2010/main" val="20038344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4" y="0"/>
            <a:ext cx="5139560" cy="6740307"/>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Подбор и моделирование транспортной шины.</a:t>
            </a:r>
            <a:r>
              <a:rPr lang="ru-RU" dirty="0">
                <a:latin typeface="Times New Roman"/>
                <a:ea typeface="Calibri"/>
                <a:cs typeface="Times New Roman"/>
              </a:rPr>
              <a:t>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Шина подбирается такой длины, чтобы можно было фиксировать место перелома и захватить по одному суставу выше и ниже места перелома. </a:t>
            </a:r>
            <a:endParaRPr lang="ru-RU" dirty="0" smtClean="0">
              <a:latin typeface="Times New Roman"/>
              <a:ea typeface="Calibri"/>
              <a:cs typeface="Times New Roman"/>
            </a:endParaRPr>
          </a:p>
          <a:p>
            <a:pPr indent="450215" algn="just">
              <a:lnSpc>
                <a:spcPct val="150000"/>
              </a:lnSpc>
              <a:spcAft>
                <a:spcPts val="0"/>
              </a:spcAft>
            </a:pPr>
            <a:r>
              <a:rPr lang="ru-RU" dirty="0" smtClean="0">
                <a:latin typeface="Times New Roman"/>
                <a:ea typeface="Calibri"/>
                <a:cs typeface="Times New Roman"/>
              </a:rPr>
              <a:t>Затем </a:t>
            </a:r>
            <a:r>
              <a:rPr lang="ru-RU" dirty="0">
                <a:latin typeface="Times New Roman"/>
                <a:ea typeface="Calibri"/>
                <a:cs typeface="Times New Roman"/>
              </a:rPr>
              <a:t>шине придается форма иммобилизируемой конечности: подгонка шины проводится по здоровой конечности больного или оказывающий помощь сгибает шину по себе.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Обернув ватой и марлей, шину накладывают на больного поверх одежды; на места костных выступов помещают ватные прокладки. Фиксируют шину к конечности бинтами, косынками или подручными средствами (полотенце, простыня, широкая тесьма и т. д.). </a:t>
            </a:r>
            <a:endParaRPr lang="ru-RU" sz="1400" dirty="0">
              <a:ea typeface="Calibri"/>
              <a:cs typeface="Times New Roman"/>
            </a:endParaRPr>
          </a:p>
        </p:txBody>
      </p:sp>
      <p:pic>
        <p:nvPicPr>
          <p:cNvPr id="1433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51523" t="5057" b="6897"/>
          <a:stretch/>
        </p:blipFill>
        <p:spPr bwMode="auto">
          <a:xfrm>
            <a:off x="5473262" y="346841"/>
            <a:ext cx="4432738" cy="60381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516716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89186" y="3956"/>
            <a:ext cx="5770180" cy="6878806"/>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Наложение шины.</a:t>
            </a:r>
            <a:r>
              <a:rPr lang="ru-RU" dirty="0">
                <a:latin typeface="Times New Roman"/>
                <a:ea typeface="Calibri"/>
                <a:cs typeface="Times New Roman"/>
              </a:rPr>
              <a:t>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При </a:t>
            </a:r>
            <a:r>
              <a:rPr lang="ru-RU" dirty="0">
                <a:latin typeface="Times New Roman"/>
                <a:ea typeface="Calibri"/>
                <a:cs typeface="Times New Roman"/>
              </a:rPr>
              <a:t>наложении шина должна выступать за кончики пальцев верхних и нижних конечностей для обеспечения покоя, однако их надо оставлять свободными от бинта, чтобы можно было следить за состоянием тканей фиксированной конечности. В зависимости от места перелома наложение транспортной шины имеет свои особенности. При переломе плечевой кости шина должна идти от плечевого сустава со здоровой стороны через спину, плечевой сустав больной стороны и всю руку. Шину сгибают в соответствии со среднефизиологическим положением верхней конечности.</a:t>
            </a:r>
            <a:endParaRPr lang="ru-RU" sz="1400" dirty="0">
              <a:ea typeface="Calibri"/>
              <a:cs typeface="Times New Roman"/>
            </a:endParaRPr>
          </a:p>
          <a:p>
            <a:pPr indent="450215" algn="just">
              <a:spcAft>
                <a:spcPts val="0"/>
              </a:spcAft>
            </a:pPr>
            <a:r>
              <a:rPr lang="ru-RU" dirty="0">
                <a:latin typeface="Times New Roman"/>
                <a:ea typeface="Calibri"/>
                <a:cs typeface="Times New Roman"/>
              </a:rPr>
              <a:t>Переломы бедра и области коленного сустава чаще </a:t>
            </a:r>
            <a:r>
              <a:rPr lang="ru-RU" dirty="0" err="1">
                <a:latin typeface="Times New Roman"/>
                <a:ea typeface="Calibri"/>
                <a:cs typeface="Times New Roman"/>
              </a:rPr>
              <a:t>иммобилизируют</a:t>
            </a:r>
            <a:r>
              <a:rPr lang="ru-RU" dirty="0">
                <a:latin typeface="Times New Roman"/>
                <a:ea typeface="Calibri"/>
                <a:cs typeface="Times New Roman"/>
              </a:rPr>
              <a:t> деревянной шиной </a:t>
            </a:r>
            <a:r>
              <a:rPr lang="ru-RU" dirty="0" err="1">
                <a:latin typeface="Times New Roman"/>
                <a:ea typeface="Calibri"/>
                <a:cs typeface="Times New Roman"/>
              </a:rPr>
              <a:t>Дитерихса</a:t>
            </a:r>
            <a:r>
              <a:rPr lang="ru-RU" dirty="0">
                <a:latin typeface="Times New Roman"/>
                <a:ea typeface="Calibri"/>
                <a:cs typeface="Times New Roman"/>
              </a:rPr>
              <a:t> или проволочными лестничными шинами. Для фиксации бедра необходимы три лестничные шины: задняя, внутренняя и внешняя. Задняя шина должна идти от уровня лопатки через тазобедренный сустав по задней поверхности ноги через пятку до кончиков пальцев. Шину слегка сгибают на уровне коленного сустава и под углом 90-100°, на уровне голеностопного сустава, а также делают небольшое углубление для икроножных мышц.</a:t>
            </a:r>
            <a:endParaRPr lang="ru-RU" sz="1400" dirty="0">
              <a:ea typeface="Calibri"/>
              <a:cs typeface="Times New Roman"/>
            </a:endParaRPr>
          </a:p>
        </p:txBody>
      </p:sp>
      <p:pic>
        <p:nvPicPr>
          <p:cNvPr id="1536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5186" r="14965"/>
          <a:stretch/>
        </p:blipFill>
        <p:spPr bwMode="auto">
          <a:xfrm>
            <a:off x="5959366" y="243708"/>
            <a:ext cx="3767959" cy="62989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102582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440" y="1"/>
            <a:ext cx="5411487" cy="6555635"/>
          </a:xfrm>
          <a:prstGeom prst="rect">
            <a:avLst/>
          </a:prstGeom>
        </p:spPr>
        <p:txBody>
          <a:bodyPr wrap="square" lIns="91433" tIns="45717" rIns="91433" bIns="45717">
            <a:spAutoFit/>
          </a:bodyPr>
          <a:lstStyle/>
          <a:p>
            <a:pPr indent="450182" algn="ctr"/>
            <a:r>
              <a:rPr lang="ru-RU" sz="2000" b="1" dirty="0" smtClean="0">
                <a:latin typeface="Times New Roman"/>
                <a:ea typeface="Calibri"/>
                <a:cs typeface="Times New Roman"/>
              </a:rPr>
              <a:t>ПЕРВАЯ РЕАНИМАЦИОННАЯ ПОМОЩЬ</a:t>
            </a:r>
            <a:endParaRPr lang="ru-RU" sz="2000" dirty="0">
              <a:ea typeface="Calibri"/>
              <a:cs typeface="Times New Roman"/>
            </a:endParaRPr>
          </a:p>
          <a:p>
            <a:pPr indent="715911" algn="just"/>
            <a:r>
              <a:rPr lang="ru-RU" sz="2000" dirty="0" smtClean="0">
                <a:latin typeface="Times New Roman"/>
                <a:ea typeface="Calibri"/>
                <a:cs typeface="Times New Roman"/>
              </a:rPr>
              <a:t>Основы </a:t>
            </a:r>
            <a:r>
              <a:rPr lang="ru-RU" sz="2000" dirty="0">
                <a:latin typeface="Times New Roman"/>
                <a:ea typeface="Calibri"/>
                <a:cs typeface="Times New Roman"/>
              </a:rPr>
              <a:t>законодательства </a:t>
            </a:r>
            <a:r>
              <a:rPr lang="ru-RU" sz="2000" dirty="0" err="1">
                <a:latin typeface="Times New Roman"/>
                <a:ea typeface="Calibri"/>
                <a:cs typeface="Times New Roman"/>
              </a:rPr>
              <a:t>РУз</a:t>
            </a:r>
            <a:r>
              <a:rPr lang="ru-RU" sz="2000" dirty="0">
                <a:latin typeface="Times New Roman"/>
                <a:ea typeface="Calibri"/>
                <a:cs typeface="Times New Roman"/>
              </a:rPr>
              <a:t> об охране здоровья граждан определяют первую помощь как особый вид помощи, оказываемой лицами, не имеющими медицинского образования, при травмах и неотложных состояниях до прибытия медицинского персонала.</a:t>
            </a:r>
            <a:endParaRPr lang="ru-RU" sz="2000" dirty="0">
              <a:ea typeface="Calibri"/>
              <a:cs typeface="Times New Roman"/>
            </a:endParaRPr>
          </a:p>
          <a:p>
            <a:pPr indent="715911" algn="just"/>
            <a:r>
              <a:rPr lang="ru-RU" sz="2000" dirty="0">
                <a:latin typeface="Times New Roman"/>
                <a:ea typeface="Calibri"/>
                <a:cs typeface="Times New Roman"/>
              </a:rPr>
              <a:t>За неоказание помощи и оставление в опасности УК </a:t>
            </a:r>
            <a:r>
              <a:rPr lang="ru-RU" sz="2000" dirty="0" err="1">
                <a:latin typeface="Times New Roman"/>
                <a:ea typeface="Calibri"/>
                <a:cs typeface="Times New Roman"/>
              </a:rPr>
              <a:t>РУз</a:t>
            </a:r>
            <a:r>
              <a:rPr lang="ru-RU" sz="2000" dirty="0">
                <a:latin typeface="Times New Roman"/>
                <a:ea typeface="Calibri"/>
                <a:cs typeface="Times New Roman"/>
              </a:rPr>
              <a:t> предусматривает ответственность, в совершении преступления по статье 117, части 2 УК </a:t>
            </a:r>
            <a:r>
              <a:rPr lang="ru-RU" sz="2000" dirty="0" err="1">
                <a:latin typeface="Times New Roman"/>
                <a:ea typeface="Calibri"/>
                <a:cs typeface="Times New Roman"/>
              </a:rPr>
              <a:t>РУз</a:t>
            </a:r>
            <a:r>
              <a:rPr lang="ru-RU" sz="2000" dirty="0">
                <a:latin typeface="Times New Roman"/>
                <a:ea typeface="Calibri"/>
                <a:cs typeface="Times New Roman"/>
              </a:rPr>
              <a:t> (Оставление без помощи лица, находящегося в опасном для жизни или здоровья состоянии).</a:t>
            </a:r>
            <a:endParaRPr lang="ru-RU" sz="2000" dirty="0">
              <a:ea typeface="Calibri"/>
              <a:cs typeface="Times New Roman"/>
            </a:endParaRPr>
          </a:p>
          <a:p>
            <a:pPr indent="715911" algn="just"/>
            <a:r>
              <a:rPr lang="ru-RU" sz="2000" dirty="0">
                <a:latin typeface="Times New Roman"/>
                <a:ea typeface="Calibri"/>
                <a:cs typeface="Times New Roman"/>
              </a:rPr>
              <a:t>Основной целью в оказании первой медицинской помощи является умение оказать помощь человеку, получившему травму или страдающему от внезапного приступа заболевания, до момента прибытия квалифицированной медицинской помощи, такой как бригада скорой помощи. </a:t>
            </a:r>
            <a:endParaRPr lang="ru-RU" sz="2000" dirty="0">
              <a:ea typeface="Calibri"/>
              <a:cs typeface="Times New Roman"/>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21928" y="237610"/>
            <a:ext cx="4384072" cy="6410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36071654"/>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4" y="0"/>
            <a:ext cx="9632731" cy="6740307"/>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Открытые повреждения</a:t>
            </a:r>
            <a:endParaRPr lang="ru-RU" sz="1400" dirty="0">
              <a:ea typeface="Calibri"/>
              <a:cs typeface="Times New Roman"/>
            </a:endParaRPr>
          </a:p>
          <a:p>
            <a:pPr indent="450215" algn="just">
              <a:lnSpc>
                <a:spcPct val="150000"/>
              </a:lnSpc>
              <a:spcAft>
                <a:spcPts val="0"/>
              </a:spcAft>
            </a:pPr>
            <a:r>
              <a:rPr lang="ru-RU" b="1" dirty="0" smtClean="0">
                <a:latin typeface="Times New Roman"/>
                <a:ea typeface="Calibri"/>
                <a:cs typeface="Times New Roman"/>
              </a:rPr>
              <a:t>Ссадины</a:t>
            </a:r>
            <a:r>
              <a:rPr lang="ru-RU" dirty="0" smtClean="0">
                <a:latin typeface="Times New Roman"/>
                <a:ea typeface="Calibri"/>
                <a:cs typeface="Times New Roman"/>
              </a:rPr>
              <a:t> </a:t>
            </a:r>
            <a:r>
              <a:rPr lang="ru-RU" dirty="0">
                <a:latin typeface="Times New Roman"/>
                <a:ea typeface="Calibri"/>
                <a:cs typeface="Times New Roman"/>
              </a:rPr>
              <a:t>— нарушения целостности поверхностных слоев кожи, характеризующиеся точечным кровотечением. Среди травм, возникающих у спортсменов, ссадины занимают одно из первых мест. В большинстве случаев ссадины бывают небольшими и быстро заживают. Но иногда возникают обширные ссадины, например, во время бега, езды на велосипеде, на мотоцикле, на лыжах и т. д., когда происходит падение на большой скорости, у гимнастов при выполнении акробатических упражнений. </a:t>
            </a:r>
            <a:endParaRPr lang="ru-RU" sz="1400" dirty="0">
              <a:ea typeface="Calibri"/>
              <a:cs typeface="Times New Roman"/>
            </a:endParaRPr>
          </a:p>
          <a:p>
            <a:pPr indent="450215" algn="just">
              <a:lnSpc>
                <a:spcPct val="150000"/>
              </a:lnSpc>
              <a:spcAft>
                <a:spcPts val="0"/>
              </a:spcAft>
            </a:pPr>
            <a:r>
              <a:rPr lang="ru-RU" b="1" dirty="0">
                <a:latin typeface="Times New Roman"/>
                <a:ea typeface="Calibri"/>
                <a:cs typeface="Times New Roman"/>
              </a:rPr>
              <a:t>Первая медицинская помощь</a:t>
            </a:r>
            <a:r>
              <a:rPr lang="ru-RU" dirty="0">
                <a:latin typeface="Times New Roman"/>
                <a:ea typeface="Calibri"/>
                <a:cs typeface="Times New Roman"/>
              </a:rPr>
              <a:t>: поверхность ссадины промывают перекисью водорода, затем смазывают 1%-</a:t>
            </a:r>
            <a:r>
              <a:rPr lang="ru-RU" dirty="0" err="1">
                <a:latin typeface="Times New Roman"/>
                <a:ea typeface="Calibri"/>
                <a:cs typeface="Times New Roman"/>
              </a:rPr>
              <a:t>ным</a:t>
            </a:r>
            <a:r>
              <a:rPr lang="ru-RU" dirty="0">
                <a:latin typeface="Times New Roman"/>
                <a:ea typeface="Calibri"/>
                <a:cs typeface="Times New Roman"/>
              </a:rPr>
              <a:t> спиртовым раствором бриллиантового зеленого. Для уменьшения боли от прикосновения при смазывании рану лучше опылять с помощью обычного пульверизатора. Если поверхность ссадины не кровоточит, ее оставляют на некоторое время открытой, а затем накладывают стерильную повязку или наклеивают бактерицидный лейкопластырь. Кровоточащую поверхность ссадины высушивают осторожным прикосновением к ней стерильных салфеток, после чего накладывают стерильную повязку с пенициллиновой мазью. При обширных размерах ссадины пострадавший должен быть госпитализирован.</a:t>
            </a:r>
            <a:endParaRPr lang="ru-RU" sz="1400" dirty="0">
              <a:ea typeface="Calibri"/>
              <a:cs typeface="Times New Roman"/>
            </a:endParaRPr>
          </a:p>
        </p:txBody>
      </p:sp>
    </p:spTree>
    <p:extLst>
      <p:ext uri="{BB962C8B-B14F-4D97-AF65-F5344CB8AC3E}">
        <p14:creationId xmlns:p14="http://schemas.microsoft.com/office/powerpoint/2010/main" val="1897608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12680"/>
            <a:ext cx="9616966" cy="4537076"/>
          </a:xfrm>
          <a:prstGeom prst="rect">
            <a:avLst/>
          </a:prstGeom>
        </p:spPr>
        <p:txBody>
          <a:bodyPr wrap="square">
            <a:spAutoFit/>
          </a:bodyPr>
          <a:lstStyle/>
          <a:p>
            <a:pPr indent="725488" algn="just">
              <a:spcAft>
                <a:spcPts val="0"/>
              </a:spcAft>
            </a:pPr>
            <a:r>
              <a:rPr lang="ru-RU" b="1" dirty="0">
                <a:latin typeface="Times New Roman"/>
                <a:ea typeface="Calibri"/>
                <a:cs typeface="Times New Roman"/>
              </a:rPr>
              <a:t>Раны</a:t>
            </a:r>
            <a:r>
              <a:rPr lang="ru-RU" dirty="0">
                <a:latin typeface="Times New Roman"/>
                <a:ea typeface="Calibri"/>
                <a:cs typeface="Times New Roman"/>
              </a:rPr>
              <a:t> — механические повреждения тканей организма, сопровождающиеся нарушением целостности покровов (кожи и слизистых оболочек). </a:t>
            </a:r>
            <a:endParaRPr lang="ru-RU" sz="1400" dirty="0">
              <a:ea typeface="Calibri"/>
              <a:cs typeface="Times New Roman"/>
            </a:endParaRPr>
          </a:p>
          <a:p>
            <a:pPr indent="725488" algn="just">
              <a:spcAft>
                <a:spcPts val="0"/>
              </a:spcAft>
            </a:pPr>
            <a:r>
              <a:rPr lang="ru-RU" dirty="0">
                <a:latin typeface="Times New Roman"/>
                <a:ea typeface="Calibri"/>
                <a:cs typeface="Times New Roman"/>
              </a:rPr>
              <a:t>Признаки ран: боль, кровотечение и нарушение функции поврежденной части тела. </a:t>
            </a:r>
            <a:endParaRPr lang="ru-RU" sz="1400" dirty="0">
              <a:ea typeface="Calibri"/>
              <a:cs typeface="Times New Roman"/>
            </a:endParaRPr>
          </a:p>
          <a:p>
            <a:pPr indent="725488" algn="just">
              <a:spcAft>
                <a:spcPts val="0"/>
              </a:spcAft>
            </a:pPr>
            <a:r>
              <a:rPr lang="ru-RU" dirty="0">
                <a:latin typeface="Times New Roman"/>
                <a:ea typeface="Calibri"/>
                <a:cs typeface="Times New Roman"/>
              </a:rPr>
              <a:t>Степень выраженности признаков определяется тяжестью ранения: чем оно тяжелее, тем сильнее боль, обильнее кровотечение из раны и тяжелее страдают функции раненой части тела. </a:t>
            </a:r>
            <a:endParaRPr lang="ru-RU" dirty="0" smtClean="0">
              <a:latin typeface="Times New Roman"/>
              <a:ea typeface="Calibri"/>
              <a:cs typeface="Times New Roman"/>
            </a:endParaRPr>
          </a:p>
          <a:p>
            <a:pPr indent="725488" algn="just">
              <a:spcAft>
                <a:spcPts val="0"/>
              </a:spcAft>
            </a:pPr>
            <a:r>
              <a:rPr lang="ru-RU" dirty="0">
                <a:latin typeface="Times New Roman"/>
                <a:ea typeface="Calibri"/>
                <a:cs typeface="Times New Roman"/>
              </a:rPr>
              <a:t>У каждой раны есть входное отверстие (место нарушения целостности кожи или слизистой оболочки) и раневой канал (повреждение тканей по ходу продвижения ранящего предмета). Если ранящий предмет проходит через тело человека и выходит из него, тогда в месте выхода появляется выходное отверстие. </a:t>
            </a:r>
            <a:endParaRPr lang="ru-RU" dirty="0">
              <a:ea typeface="Calibri"/>
              <a:cs typeface="Times New Roman"/>
            </a:endParaRPr>
          </a:p>
          <a:p>
            <a:pPr indent="725488" algn="just">
              <a:spcAft>
                <a:spcPts val="0"/>
              </a:spcAft>
            </a:pPr>
            <a:r>
              <a:rPr lang="ru-RU" dirty="0">
                <a:latin typeface="Times New Roman"/>
                <a:ea typeface="Calibri"/>
                <a:cs typeface="Times New Roman"/>
              </a:rPr>
              <a:t>Все раны подразделяют на две большие группы: </a:t>
            </a:r>
            <a:r>
              <a:rPr lang="ru-RU" b="1" dirty="0">
                <a:latin typeface="Times New Roman"/>
                <a:ea typeface="Calibri"/>
                <a:cs typeface="Times New Roman"/>
              </a:rPr>
              <a:t>неогнестрельные и огнестрельные</a:t>
            </a:r>
            <a:r>
              <a:rPr lang="ru-RU" dirty="0">
                <a:latin typeface="Times New Roman"/>
                <a:ea typeface="Calibri"/>
                <a:cs typeface="Times New Roman"/>
              </a:rPr>
              <a:t>. </a:t>
            </a:r>
            <a:endParaRPr lang="ru-RU" dirty="0">
              <a:ea typeface="Calibri"/>
              <a:cs typeface="Times New Roman"/>
            </a:endParaRPr>
          </a:p>
          <a:p>
            <a:pPr indent="725488" algn="just">
              <a:spcAft>
                <a:spcPts val="0"/>
              </a:spcAft>
            </a:pPr>
            <a:r>
              <a:rPr lang="ru-RU" b="1" dirty="0">
                <a:latin typeface="Times New Roman"/>
                <a:ea typeface="Calibri"/>
                <a:cs typeface="Times New Roman"/>
              </a:rPr>
              <a:t>Неогнестрельные ранения</a:t>
            </a:r>
            <a:r>
              <a:rPr lang="ru-RU" dirty="0">
                <a:latin typeface="Times New Roman"/>
                <a:ea typeface="Calibri"/>
                <a:cs typeface="Times New Roman"/>
              </a:rPr>
              <a:t> могут быть нанесены холодным оружием (кинжалом, клинком, штыком, ножом, топором), вторичными летящими предметами (кирпичом, деревянными предметами, осколком стекла и т. д.), а также иглой, гвоздем, зубами человека или животного. </a:t>
            </a:r>
            <a:endParaRPr lang="ru-RU" dirty="0">
              <a:ea typeface="Calibri"/>
              <a:cs typeface="Times New Roman"/>
            </a:endParaRPr>
          </a:p>
          <a:p>
            <a:pPr indent="450215" algn="just">
              <a:lnSpc>
                <a:spcPct val="150000"/>
              </a:lnSpc>
              <a:spcAft>
                <a:spcPts val="0"/>
              </a:spcAft>
            </a:pPr>
            <a:endParaRPr lang="ru-RU" sz="1400" dirty="0">
              <a:ea typeface="Calibri"/>
              <a:cs typeface="Times New Roman"/>
            </a:endParaRPr>
          </a:p>
        </p:txBody>
      </p:sp>
      <p:pic>
        <p:nvPicPr>
          <p:cNvPr id="1638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9803" b="3498"/>
          <a:stretch/>
        </p:blipFill>
        <p:spPr bwMode="auto">
          <a:xfrm>
            <a:off x="1632388" y="4067502"/>
            <a:ext cx="6667500" cy="27904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880337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4" y="0"/>
            <a:ext cx="9585435" cy="4524315"/>
          </a:xfrm>
          <a:prstGeom prst="rect">
            <a:avLst/>
          </a:prstGeom>
        </p:spPr>
        <p:txBody>
          <a:bodyPr wrap="square">
            <a:spAutoFit/>
          </a:bodyPr>
          <a:lstStyle/>
          <a:p>
            <a:pPr indent="725488" algn="just">
              <a:spcAft>
                <a:spcPts val="0"/>
              </a:spcAft>
            </a:pPr>
            <a:r>
              <a:rPr lang="ru-RU" b="1" dirty="0">
                <a:latin typeface="Times New Roman"/>
                <a:ea typeface="Calibri"/>
                <a:cs typeface="Times New Roman"/>
              </a:rPr>
              <a:t>Огнестрельные</a:t>
            </a:r>
            <a:r>
              <a:rPr lang="ru-RU" dirty="0">
                <a:latin typeface="Times New Roman"/>
                <a:ea typeface="Calibri"/>
                <a:cs typeface="Times New Roman"/>
              </a:rPr>
              <a:t> раны наносятся пулей, осколками снарядов, дробью. Для них характерно обширное повреждение тканей: кожи, мышц, костей, внутренних органов. </a:t>
            </a:r>
            <a:endParaRPr lang="ru-RU" sz="1400" dirty="0">
              <a:ea typeface="Calibri"/>
              <a:cs typeface="Times New Roman"/>
            </a:endParaRPr>
          </a:p>
          <a:p>
            <a:pPr indent="725488" algn="just">
              <a:spcAft>
                <a:spcPts val="0"/>
              </a:spcAft>
            </a:pPr>
            <a:r>
              <a:rPr lang="ru-RU" dirty="0">
                <a:latin typeface="Times New Roman"/>
                <a:ea typeface="Calibri"/>
                <a:cs typeface="Times New Roman"/>
              </a:rPr>
              <a:t>В ране различают </a:t>
            </a:r>
            <a:r>
              <a:rPr lang="ru-RU" b="1" dirty="0">
                <a:latin typeface="Times New Roman"/>
                <a:ea typeface="Calibri"/>
                <a:cs typeface="Times New Roman"/>
              </a:rPr>
              <a:t>три зоны повреждения</a:t>
            </a:r>
            <a:r>
              <a:rPr lang="ru-RU" dirty="0">
                <a:latin typeface="Times New Roman"/>
                <a:ea typeface="Calibri"/>
                <a:cs typeface="Times New Roman"/>
              </a:rPr>
              <a:t>: </a:t>
            </a:r>
            <a:endParaRPr lang="ru-RU" sz="1400" dirty="0">
              <a:ea typeface="Calibri"/>
              <a:cs typeface="Times New Roman"/>
            </a:endParaRPr>
          </a:p>
          <a:p>
            <a:pPr indent="725488" algn="just">
              <a:spcAft>
                <a:spcPts val="0"/>
              </a:spcAft>
            </a:pPr>
            <a:r>
              <a:rPr lang="ru-RU" dirty="0">
                <a:latin typeface="Times New Roman"/>
                <a:ea typeface="Calibri"/>
                <a:cs typeface="Times New Roman"/>
              </a:rPr>
              <a:t>• зона раневого канала с нежизнеспособными, размозженными тканями (в зону раневого канала, как правило, попадает земля, кусочки одежды, кожи, которые инфицируют рану); </a:t>
            </a:r>
            <a:endParaRPr lang="ru-RU" sz="1400" dirty="0">
              <a:ea typeface="Calibri"/>
              <a:cs typeface="Times New Roman"/>
            </a:endParaRPr>
          </a:p>
          <a:p>
            <a:pPr indent="725488" algn="just">
              <a:spcAft>
                <a:spcPts val="0"/>
              </a:spcAft>
            </a:pPr>
            <a:r>
              <a:rPr lang="ru-RU" dirty="0">
                <a:latin typeface="Times New Roman"/>
                <a:ea typeface="Calibri"/>
                <a:cs typeface="Times New Roman"/>
              </a:rPr>
              <a:t>• зона травматического некроза (тяжелого механического повреждения тканей); </a:t>
            </a:r>
            <a:endParaRPr lang="ru-RU" sz="1400" dirty="0">
              <a:ea typeface="Calibri"/>
              <a:cs typeface="Times New Roman"/>
            </a:endParaRPr>
          </a:p>
          <a:p>
            <a:pPr indent="725488" algn="just">
              <a:spcAft>
                <a:spcPts val="0"/>
              </a:spcAft>
            </a:pPr>
            <a:r>
              <a:rPr lang="ru-RU" dirty="0">
                <a:latin typeface="Times New Roman"/>
                <a:ea typeface="Calibri"/>
                <a:cs typeface="Times New Roman"/>
              </a:rPr>
              <a:t>• зона сотрясения, в которой нет грубых разрушений тканей, но понижена их жизнеспособность и сопротивляемость инфекции.</a:t>
            </a:r>
            <a:endParaRPr lang="ru-RU" sz="1400" dirty="0">
              <a:ea typeface="Calibri"/>
              <a:cs typeface="Times New Roman"/>
            </a:endParaRPr>
          </a:p>
          <a:p>
            <a:pPr indent="725488" algn="just">
              <a:spcAft>
                <a:spcPts val="0"/>
              </a:spcAft>
            </a:pPr>
            <a:r>
              <a:rPr lang="ru-RU" b="1" dirty="0">
                <a:latin typeface="Times New Roman"/>
                <a:ea typeface="Calibri"/>
                <a:cs typeface="Times New Roman"/>
              </a:rPr>
              <a:t>Основные осложнения ран</a:t>
            </a:r>
            <a:r>
              <a:rPr lang="ru-RU" dirty="0">
                <a:latin typeface="Times New Roman"/>
                <a:ea typeface="Calibri"/>
                <a:cs typeface="Times New Roman"/>
              </a:rPr>
              <a:t>: </a:t>
            </a:r>
            <a:endParaRPr lang="ru-RU" sz="1400" dirty="0">
              <a:ea typeface="Calibri"/>
              <a:cs typeface="Times New Roman"/>
            </a:endParaRPr>
          </a:p>
          <a:p>
            <a:pPr indent="725488" algn="just">
              <a:spcAft>
                <a:spcPts val="0"/>
              </a:spcAft>
            </a:pPr>
            <a:r>
              <a:rPr lang="ru-RU" dirty="0">
                <a:latin typeface="Times New Roman"/>
                <a:ea typeface="Calibri"/>
                <a:cs typeface="Times New Roman"/>
              </a:rPr>
              <a:t>болевой шок — тяжелое общее состояние, вызванное потоком болевых импульсов, идущих от раны, так как при ранении повреждается большое количество чувствительных </a:t>
            </a:r>
            <a:r>
              <a:rPr lang="ru-RU" dirty="0" err="1">
                <a:latin typeface="Times New Roman"/>
                <a:ea typeface="Calibri"/>
                <a:cs typeface="Times New Roman"/>
              </a:rPr>
              <a:t>нейрорецепторов</a:t>
            </a:r>
            <a:r>
              <a:rPr lang="ru-RU" dirty="0">
                <a:latin typeface="Times New Roman"/>
                <a:ea typeface="Calibri"/>
                <a:cs typeface="Times New Roman"/>
              </a:rPr>
              <a:t>; </a:t>
            </a:r>
            <a:endParaRPr lang="ru-RU" sz="1400" dirty="0">
              <a:ea typeface="Calibri"/>
              <a:cs typeface="Times New Roman"/>
            </a:endParaRPr>
          </a:p>
          <a:p>
            <a:pPr indent="725488" algn="just">
              <a:spcAft>
                <a:spcPts val="0"/>
              </a:spcAft>
            </a:pPr>
            <a:r>
              <a:rPr lang="ru-RU" dirty="0">
                <a:latin typeface="Times New Roman"/>
                <a:ea typeface="Calibri"/>
                <a:cs typeface="Times New Roman"/>
              </a:rPr>
              <a:t>инфицирование раны — попадание в нее микробов, может наступить в момент ранения и позже, в том числе при оказании помощи больному;</a:t>
            </a:r>
            <a:endParaRPr lang="ru-RU" sz="1400" dirty="0">
              <a:ea typeface="Calibri"/>
              <a:cs typeface="Times New Roman"/>
            </a:endParaRPr>
          </a:p>
          <a:p>
            <a:pPr indent="725488" algn="just">
              <a:spcAft>
                <a:spcPts val="0"/>
              </a:spcAft>
            </a:pPr>
            <a:r>
              <a:rPr lang="ru-RU" dirty="0">
                <a:latin typeface="Times New Roman"/>
                <a:ea typeface="Calibri"/>
                <a:cs typeface="Times New Roman"/>
              </a:rPr>
              <a:t>кровопотеря — количество крови, истекшей из поврежденных в результате травмы кровеносных сосудов. </a:t>
            </a:r>
            <a:endParaRPr lang="ru-RU" sz="1400" dirty="0">
              <a:ea typeface="Calibri"/>
              <a:cs typeface="Times New Roman"/>
            </a:endParaRPr>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5186" y="4488246"/>
            <a:ext cx="5722883" cy="236975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649937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0"/>
            <a:ext cx="9569669" cy="3139321"/>
          </a:xfrm>
          <a:prstGeom prst="rect">
            <a:avLst/>
          </a:prstGeom>
        </p:spPr>
        <p:txBody>
          <a:bodyPr wrap="square">
            <a:spAutoFit/>
          </a:bodyPr>
          <a:lstStyle/>
          <a:p>
            <a:pPr indent="725488" algn="just">
              <a:spcAft>
                <a:spcPts val="0"/>
              </a:spcAft>
            </a:pPr>
            <a:r>
              <a:rPr lang="ru-RU" b="1" dirty="0">
                <a:latin typeface="Times New Roman"/>
                <a:ea typeface="Calibri"/>
                <a:cs typeface="Times New Roman"/>
              </a:rPr>
              <a:t>Первая медицинская помощь</a:t>
            </a:r>
            <a:r>
              <a:rPr lang="ru-RU" dirty="0">
                <a:latin typeface="Times New Roman"/>
                <a:ea typeface="Calibri"/>
                <a:cs typeface="Times New Roman"/>
              </a:rPr>
              <a:t> заключается в профилактике возможных осложнений ранения и борьбе с ними. Для предупреждения кровопотери необходимо как можно быстрее остановить кровотечение. Характер действий зависит от вида и степени кровотечения: при артериальных кровотечениях применяется любой из способов кругового сдавления конечности, при венозных — наложение давящих повязок. </a:t>
            </a:r>
            <a:endParaRPr lang="ru-RU" sz="1400" dirty="0">
              <a:ea typeface="Calibri"/>
              <a:cs typeface="Times New Roman"/>
            </a:endParaRPr>
          </a:p>
          <a:p>
            <a:pPr indent="725488" algn="just">
              <a:spcAft>
                <a:spcPts val="0"/>
              </a:spcAft>
            </a:pPr>
            <a:r>
              <a:rPr lang="ru-RU" dirty="0">
                <a:latin typeface="Times New Roman"/>
                <a:ea typeface="Calibri"/>
                <a:cs typeface="Times New Roman"/>
              </a:rPr>
              <a:t>При тяжелых ранениях в целях борьбы с болью пострадавшему следует вводить из шприц-тюбика один из анальгетиков. Детям ненаркотические анальгетики вводят в дозе, соответствующей их возрасту. При наличии обширных ран целесообразна иммобилизация — обездвиживание поврежденной части тела с помощью транспортных шин или подручных средств. Летом раненого нельзя перегревать, зимой — переохлаждать. Следует перенести его в укрытие. </a:t>
            </a:r>
            <a:endParaRPr lang="ru-RU" sz="1400" dirty="0">
              <a:ea typeface="Calibri"/>
              <a:cs typeface="Times New Roman"/>
            </a:endParaRPr>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551" y="3139320"/>
            <a:ext cx="8923283" cy="38723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020221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04951" y="0"/>
            <a:ext cx="5328746" cy="6740307"/>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Для профилактики вторичной инфекции на рану накладывают стерильную повязку с помощью индивидуального перевязочного пакета: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 травмированный участок тела освобождают от одежды (отвернуть, распороть);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 здоровую кожу вокруг раны хорошо смазывают 5%-</a:t>
            </a:r>
            <a:r>
              <a:rPr lang="ru-RU" dirty="0" err="1">
                <a:latin typeface="Times New Roman"/>
                <a:ea typeface="Calibri"/>
                <a:cs typeface="Times New Roman"/>
              </a:rPr>
              <a:t>ным</a:t>
            </a:r>
            <a:r>
              <a:rPr lang="ru-RU" dirty="0">
                <a:latin typeface="Times New Roman"/>
                <a:ea typeface="Calibri"/>
                <a:cs typeface="Times New Roman"/>
              </a:rPr>
              <a:t> спиртовым раствором йода;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 прорезиненный мешочек индивидуального перевязочного пакета разрывают по метке на пакете;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 извлекают стерильный бинт и стерильные подушечки;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 подушечки берут руками в том месте, где они прошиты цветными нитками, и внутренней стороной укладывают на рану, фиксируя бинтом (одна из подушечек подвижна — ее можно регулировать).</a:t>
            </a:r>
            <a:endParaRPr lang="ru-RU" sz="1400" dirty="0">
              <a:ea typeface="Calibri"/>
              <a:cs typeface="Times New Roman"/>
            </a:endParaRPr>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3697" y="275240"/>
            <a:ext cx="4240595" cy="63147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303461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19183"/>
            <a:ext cx="9585435" cy="6695872"/>
          </a:xfrm>
          <a:prstGeom prst="rect">
            <a:avLst/>
          </a:prstGeom>
        </p:spPr>
        <p:txBody>
          <a:bodyPr wrap="square">
            <a:spAutoFit/>
          </a:bodyPr>
          <a:lstStyle/>
          <a:p>
            <a:pPr indent="536575" algn="just">
              <a:lnSpc>
                <a:spcPct val="150000"/>
              </a:lnSpc>
              <a:spcAft>
                <a:spcPts val="0"/>
              </a:spcAft>
            </a:pPr>
            <a:r>
              <a:rPr lang="ru-RU" dirty="0">
                <a:latin typeface="Times New Roman"/>
                <a:ea typeface="Calibri"/>
                <a:cs typeface="Times New Roman"/>
              </a:rPr>
              <a:t>Сильно загрязненную кожу вокруг раны можно вначале промыть кипяченой водой с мылом, раствором фурацилина, 3%-ной перекисью водорода, после чего высушить и обработать 5%-</a:t>
            </a:r>
            <a:r>
              <a:rPr lang="ru-RU" dirty="0" err="1">
                <a:latin typeface="Times New Roman"/>
                <a:ea typeface="Calibri"/>
                <a:cs typeface="Times New Roman"/>
              </a:rPr>
              <a:t>ным</a:t>
            </a:r>
            <a:r>
              <a:rPr lang="ru-RU" dirty="0">
                <a:latin typeface="Times New Roman"/>
                <a:ea typeface="Calibri"/>
                <a:cs typeface="Times New Roman"/>
              </a:rPr>
              <a:t> спиртовым раствором йода. Затем накладывают стерильную повязку. Вместо индивидуального перевязочного пакета можно использовать чистую хлопчатобумажную ткань, простыню, полотенце, салфетку, косынку и пр. Если рана находится в области волосистой части головы, необходимо чистым полотенцем (или салфеткой), смоченным водой, удалить кровь, состричь волосы в радиусе 5 см вокруг раны, продезинфицировать кожу 5%-</a:t>
            </a:r>
            <a:r>
              <a:rPr lang="ru-RU" dirty="0" err="1">
                <a:latin typeface="Times New Roman"/>
                <a:ea typeface="Calibri"/>
                <a:cs typeface="Times New Roman"/>
              </a:rPr>
              <a:t>ным</a:t>
            </a:r>
            <a:r>
              <a:rPr lang="ru-RU" dirty="0">
                <a:latin typeface="Times New Roman"/>
                <a:ea typeface="Calibri"/>
                <a:cs typeface="Times New Roman"/>
              </a:rPr>
              <a:t> спиртовым раствором йода, после чего наложить стерильную повязку.</a:t>
            </a:r>
            <a:endParaRPr lang="ru-RU" sz="1400" dirty="0">
              <a:ea typeface="Calibri"/>
              <a:cs typeface="Times New Roman"/>
            </a:endParaRPr>
          </a:p>
          <a:p>
            <a:pPr indent="536575" algn="just">
              <a:lnSpc>
                <a:spcPct val="150000"/>
              </a:lnSpc>
              <a:spcAft>
                <a:spcPts val="0"/>
              </a:spcAft>
            </a:pPr>
            <a:r>
              <a:rPr lang="ru-RU" dirty="0">
                <a:latin typeface="Times New Roman"/>
                <a:ea typeface="Calibri"/>
                <a:cs typeface="Times New Roman"/>
              </a:rPr>
              <a:t>Возможные осложнения ран: </a:t>
            </a:r>
            <a:endParaRPr lang="ru-RU" sz="1400" dirty="0">
              <a:ea typeface="Calibri"/>
              <a:cs typeface="Times New Roman"/>
            </a:endParaRPr>
          </a:p>
          <a:p>
            <a:pPr indent="536575" algn="just">
              <a:lnSpc>
                <a:spcPct val="150000"/>
              </a:lnSpc>
              <a:spcAft>
                <a:spcPts val="0"/>
              </a:spcAft>
            </a:pPr>
            <a:r>
              <a:rPr lang="ru-RU" dirty="0">
                <a:latin typeface="Times New Roman"/>
                <a:ea typeface="Calibri"/>
                <a:cs typeface="Times New Roman"/>
              </a:rPr>
              <a:t>• шок посттравматический, постгеморрагический и вследствие кровопотери; </a:t>
            </a:r>
            <a:endParaRPr lang="ru-RU" sz="1400" dirty="0">
              <a:ea typeface="Calibri"/>
              <a:cs typeface="Times New Roman"/>
            </a:endParaRPr>
          </a:p>
          <a:p>
            <a:pPr indent="536575" algn="just">
              <a:lnSpc>
                <a:spcPct val="150000"/>
              </a:lnSpc>
              <a:spcAft>
                <a:spcPts val="0"/>
              </a:spcAft>
            </a:pPr>
            <a:r>
              <a:rPr lang="ru-RU" dirty="0">
                <a:latin typeface="Times New Roman"/>
                <a:ea typeface="Calibri"/>
                <a:cs typeface="Times New Roman"/>
              </a:rPr>
              <a:t>• анемия — малокровие, уменьшение содержания гемоглобина в результате кровопотери; </a:t>
            </a:r>
            <a:endParaRPr lang="ru-RU" sz="1400" dirty="0">
              <a:ea typeface="Calibri"/>
              <a:cs typeface="Times New Roman"/>
            </a:endParaRPr>
          </a:p>
          <a:p>
            <a:pPr indent="536575" algn="just">
              <a:lnSpc>
                <a:spcPct val="150000"/>
              </a:lnSpc>
              <a:spcAft>
                <a:spcPts val="0"/>
              </a:spcAft>
            </a:pPr>
            <a:r>
              <a:rPr lang="ru-RU" dirty="0">
                <a:latin typeface="Times New Roman"/>
                <a:ea typeface="Calibri"/>
                <a:cs typeface="Times New Roman"/>
              </a:rPr>
              <a:t>• интоксикация в результате всасывания продуктов распада тканей в случае попадания отравляющих веществ или развития воспаления. Одно из проявлений интоксикации — лихорадка (повышение температуры тела); </a:t>
            </a:r>
            <a:endParaRPr lang="ru-RU" sz="1400" dirty="0">
              <a:ea typeface="Calibri"/>
              <a:cs typeface="Times New Roman"/>
            </a:endParaRPr>
          </a:p>
          <a:p>
            <a:pPr indent="536575" algn="just">
              <a:lnSpc>
                <a:spcPct val="150000"/>
              </a:lnSpc>
              <a:spcAft>
                <a:spcPts val="0"/>
              </a:spcAft>
            </a:pPr>
            <a:r>
              <a:rPr lang="ru-RU" dirty="0">
                <a:latin typeface="Times New Roman"/>
                <a:ea typeface="Calibri"/>
                <a:cs typeface="Times New Roman"/>
              </a:rPr>
              <a:t>• специфические инфекционные заболевания — столбняк и др.</a:t>
            </a:r>
            <a:endParaRPr lang="ru-RU" sz="1400" dirty="0">
              <a:ea typeface="Calibri"/>
              <a:cs typeface="Times New Roman"/>
            </a:endParaRPr>
          </a:p>
        </p:txBody>
      </p:sp>
    </p:spTree>
    <p:extLst>
      <p:ext uri="{BB962C8B-B14F-4D97-AF65-F5344CB8AC3E}">
        <p14:creationId xmlns:p14="http://schemas.microsoft.com/office/powerpoint/2010/main" val="35673074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4" y="0"/>
            <a:ext cx="9664262" cy="3308598"/>
          </a:xfrm>
          <a:prstGeom prst="rect">
            <a:avLst/>
          </a:prstGeom>
        </p:spPr>
        <p:txBody>
          <a:bodyPr wrap="square">
            <a:spAutoFit/>
          </a:bodyPr>
          <a:lstStyle/>
          <a:p>
            <a:pPr indent="449263" algn="just">
              <a:spcAft>
                <a:spcPts val="0"/>
              </a:spcAft>
            </a:pPr>
            <a:r>
              <a:rPr lang="ru-RU" sz="1900" b="1" dirty="0">
                <a:latin typeface="Times New Roman"/>
                <a:ea typeface="Calibri"/>
                <a:cs typeface="Times New Roman"/>
              </a:rPr>
              <a:t>Столбняк </a:t>
            </a:r>
            <a:r>
              <a:rPr lang="ru-RU" sz="1900" dirty="0">
                <a:latin typeface="Times New Roman"/>
                <a:ea typeface="Calibri"/>
                <a:cs typeface="Times New Roman"/>
              </a:rPr>
              <a:t>— острое инфекционное заболевание человека и животных, характеризующееся тяжелыми судорогами в результате поражения нервной системы. Возбудитель — столбнячная палочка (</a:t>
            </a:r>
            <a:r>
              <a:rPr lang="ru-RU" sz="1900" dirty="0" err="1">
                <a:latin typeface="Times New Roman"/>
                <a:ea typeface="Calibri"/>
                <a:cs typeface="Times New Roman"/>
              </a:rPr>
              <a:t>Clostridium</a:t>
            </a:r>
            <a:r>
              <a:rPr lang="ru-RU" sz="1900" dirty="0">
                <a:latin typeface="Times New Roman"/>
                <a:ea typeface="Calibri"/>
                <a:cs typeface="Times New Roman"/>
              </a:rPr>
              <a:t> </a:t>
            </a:r>
            <a:r>
              <a:rPr lang="ru-RU" sz="1900" dirty="0" err="1">
                <a:latin typeface="Times New Roman"/>
                <a:ea typeface="Calibri"/>
                <a:cs typeface="Times New Roman"/>
              </a:rPr>
              <a:t>tetani</a:t>
            </a:r>
            <a:r>
              <a:rPr lang="ru-RU" sz="1900" dirty="0">
                <a:latin typeface="Times New Roman"/>
                <a:ea typeface="Calibri"/>
                <a:cs typeface="Times New Roman"/>
              </a:rPr>
              <a:t>), анаэроб; образует споры при доступе кислорода и температуре не ниже 12-14 °С. Столбнячная палочка вырабатывает экзотоксин, который поражает нервную систему и разрушает красные клетки крови (эритроциты). </a:t>
            </a:r>
            <a:endParaRPr lang="ru-RU" sz="1900" dirty="0">
              <a:ea typeface="Calibri"/>
              <a:cs typeface="Times New Roman"/>
            </a:endParaRPr>
          </a:p>
          <a:p>
            <a:pPr indent="449263" algn="just">
              <a:spcAft>
                <a:spcPts val="0"/>
              </a:spcAft>
            </a:pPr>
            <a:r>
              <a:rPr lang="ru-RU" sz="1900" dirty="0">
                <a:latin typeface="Times New Roman"/>
                <a:ea typeface="Calibri"/>
                <a:cs typeface="Times New Roman"/>
              </a:rPr>
              <a:t>Размножающиеся формы микроба погибают при 80 °С через 30 мин, обычные антисептические и дезинфицирующие растворы убивают возбудителя в течение 3-6 ч. Споры в почве могут сохраняться более 10 лет. При кипячении они погибают через 1 ч, а в растворе йода, перекиси водорода выживают до 6 ч. Под действием сухого жара при 115 °С погибают в течение 30 мин. </a:t>
            </a:r>
            <a:endParaRPr lang="ru-RU" sz="1900" dirty="0">
              <a:ea typeface="Calibri"/>
              <a:cs typeface="Times New Roman"/>
            </a:endParaRPr>
          </a:p>
        </p:txBody>
      </p:sp>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6289" y="3308598"/>
            <a:ext cx="7803931" cy="35257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132735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88" y="0"/>
            <a:ext cx="9569669" cy="6863417"/>
          </a:xfrm>
          <a:prstGeom prst="rect">
            <a:avLst/>
          </a:prstGeom>
        </p:spPr>
        <p:txBody>
          <a:bodyPr wrap="square">
            <a:spAutoFit/>
          </a:bodyPr>
          <a:lstStyle/>
          <a:p>
            <a:pPr indent="725488" algn="just">
              <a:spcAft>
                <a:spcPts val="0"/>
              </a:spcAft>
            </a:pPr>
            <a:r>
              <a:rPr lang="ru-RU" sz="2000" dirty="0">
                <a:latin typeface="Times New Roman"/>
                <a:ea typeface="Calibri"/>
                <a:cs typeface="Times New Roman"/>
              </a:rPr>
              <a:t>Возбудитель </a:t>
            </a:r>
            <a:r>
              <a:rPr lang="ru-RU" sz="2000" dirty="0" err="1">
                <a:latin typeface="Times New Roman"/>
                <a:ea typeface="Calibri"/>
                <a:cs typeface="Times New Roman"/>
              </a:rPr>
              <a:t>стоблняка</a:t>
            </a:r>
            <a:r>
              <a:rPr lang="ru-RU" sz="2000" dirty="0">
                <a:latin typeface="Times New Roman"/>
                <a:ea typeface="Calibri"/>
                <a:cs typeface="Times New Roman"/>
              </a:rPr>
              <a:t> живет в кишечнике травоядных животных, грызунов, а также человека и с фекалиями попадает в почву. Механизм передачи возбудителя — контактный, путь передачи — травматический: через поврежденные кожные покровы и слизистые оболочки (раны, ожоги, обморожения), в которые попадают загрязненные возбудителем частички почвы, навоза или фекалии. Заражение может произойти через загрязненный возбудителем медицинский инструментарий и другие режущие и колющие предметы.</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Инкубационный период может длиться от нескольких часов до 1 </a:t>
            </a:r>
            <a:r>
              <a:rPr lang="ru-RU" sz="2000" dirty="0" err="1">
                <a:latin typeface="Times New Roman"/>
                <a:ea typeface="Calibri"/>
                <a:cs typeface="Times New Roman"/>
              </a:rPr>
              <a:t>мес</a:t>
            </a:r>
            <a:r>
              <a:rPr lang="ru-RU" sz="2000" dirty="0">
                <a:latin typeface="Times New Roman"/>
                <a:ea typeface="Calibri"/>
                <a:cs typeface="Times New Roman"/>
              </a:rPr>
              <a:t>, чаще 6-14 суток. Чем короче инкубационный период, тем тяжелее протекает заболевание.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Основные клинические признаки столбняка</a:t>
            </a:r>
            <a:r>
              <a:rPr lang="ru-RU" sz="2000" dirty="0">
                <a:latin typeface="Times New Roman"/>
                <a:ea typeface="Calibri"/>
                <a:cs typeface="Times New Roman"/>
              </a:rPr>
              <a:t>. Начало заболевания подострое или острое: последовательно возникают спазм жевательной мускулатуры и тоническое напряжение мимических мышц, мышц затылка, груди, диафрагмы, спины, плеч и бедер. Через 1-5 дней развиваются приступы </a:t>
            </a:r>
            <a:r>
              <a:rPr lang="ru-RU" sz="2000" dirty="0" err="1">
                <a:latin typeface="Times New Roman"/>
                <a:ea typeface="Calibri"/>
                <a:cs typeface="Times New Roman"/>
              </a:rPr>
              <a:t>генерализованных</a:t>
            </a:r>
            <a:r>
              <a:rPr lang="ru-RU" sz="2000" dirty="0">
                <a:latin typeface="Times New Roman"/>
                <a:ea typeface="Calibri"/>
                <a:cs typeface="Times New Roman"/>
              </a:rPr>
              <a:t> судорог, возникают мышечные боли, потливость, тахикардия, затруднения глотания, дыхания, мочеиспускания, дефекации.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Температура </a:t>
            </a:r>
            <a:r>
              <a:rPr lang="ru-RU" sz="2000" dirty="0">
                <a:latin typeface="Times New Roman"/>
                <a:ea typeface="Calibri"/>
                <a:cs typeface="Times New Roman"/>
              </a:rPr>
              <a:t>повышена, сознание сохранено. Длительность заболевания от 2 недель до 2 месяцев. Смерть (в 15-35 % случаев заболевания) обычно наступает от паралича дыхательной мускулатуры.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Профилактика </a:t>
            </a:r>
            <a:r>
              <a:rPr lang="ru-RU" sz="2000" dirty="0">
                <a:latin typeface="Times New Roman"/>
                <a:ea typeface="Calibri"/>
                <a:cs typeface="Times New Roman"/>
              </a:rPr>
              <a:t>столбняка проводится в двух направлениях: плановая иммунизация (путем введения столбнячной сыворотки в лечебных учреждениях по месту жительства) и экстренная профилактика при травмах в пунктах оказания экстренной врачебной помощи.</a:t>
            </a:r>
            <a:endParaRPr lang="ru-RU" sz="2000" dirty="0">
              <a:ea typeface="Calibri"/>
              <a:cs typeface="Times New Roman"/>
            </a:endParaRPr>
          </a:p>
        </p:txBody>
      </p:sp>
    </p:spTree>
    <p:extLst>
      <p:ext uri="{BB962C8B-B14F-4D97-AF65-F5344CB8AC3E}">
        <p14:creationId xmlns:p14="http://schemas.microsoft.com/office/powerpoint/2010/main" val="38958960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5" y="25316"/>
            <a:ext cx="5691352" cy="6817251"/>
          </a:xfrm>
          <a:prstGeom prst="rect">
            <a:avLst/>
          </a:prstGeom>
        </p:spPr>
        <p:txBody>
          <a:bodyPr wrap="square">
            <a:spAutoFit/>
          </a:bodyPr>
          <a:lstStyle/>
          <a:p>
            <a:pPr indent="450215" algn="ctr">
              <a:spcAft>
                <a:spcPts val="0"/>
              </a:spcAft>
            </a:pPr>
            <a:r>
              <a:rPr lang="ru-RU" sz="1900" b="1" dirty="0">
                <a:latin typeface="Times New Roman"/>
                <a:ea typeface="Calibri"/>
                <a:cs typeface="Times New Roman"/>
              </a:rPr>
              <a:t>Первая помощь при кровотечении</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Чаще всего кровотечение наступает в результате повреждения сосудов. Наиболее частая причина — травма (удар, укол, разрез, размозжение, растяжение). Значительно легче повреждаются сосуды и возникает кровотечение при атеросклерозе, гипертонической болезни. Кровотечение может также возникнуть при разъедании сосуда болезненным очагом (патологическим процессом) — туберкулезным, раковым, язвенным. </a:t>
            </a:r>
            <a:endParaRPr lang="ru-RU" sz="1900" dirty="0">
              <a:ea typeface="Calibri"/>
              <a:cs typeface="Times New Roman"/>
            </a:endParaRPr>
          </a:p>
          <a:p>
            <a:pPr indent="450215" algn="ctr">
              <a:spcAft>
                <a:spcPts val="0"/>
              </a:spcAft>
            </a:pPr>
            <a:r>
              <a:rPr lang="ru-RU" sz="1900" b="1" dirty="0">
                <a:latin typeface="Times New Roman"/>
                <a:ea typeface="Calibri"/>
                <a:cs typeface="Times New Roman"/>
              </a:rPr>
              <a:t>Виды кровотечений</a:t>
            </a:r>
            <a:r>
              <a:rPr lang="ru-RU" sz="1900" dirty="0">
                <a:latin typeface="Times New Roman"/>
                <a:ea typeface="Calibri"/>
                <a:cs typeface="Times New Roman"/>
              </a:rPr>
              <a:t>. </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Кровотечения бывают различной силы и зависят от вида и калибра поврежденного сосуда. Кровотечения, при которых кровь вытекает из раны или естественных отверстий наружу, принято называть </a:t>
            </a:r>
            <a:r>
              <a:rPr lang="ru-RU" sz="1900" b="1" dirty="0">
                <a:latin typeface="Times New Roman"/>
                <a:ea typeface="Calibri"/>
                <a:cs typeface="Times New Roman"/>
              </a:rPr>
              <a:t>наружным</a:t>
            </a:r>
            <a:r>
              <a:rPr lang="ru-RU" sz="1900" dirty="0">
                <a:latin typeface="Times New Roman"/>
                <a:ea typeface="Calibri"/>
                <a:cs typeface="Times New Roman"/>
              </a:rPr>
              <a:t>. Кровотечение, при котором кровь скапливается в полостях тела, называется </a:t>
            </a:r>
            <a:r>
              <a:rPr lang="ru-RU" sz="1900" b="1" dirty="0">
                <a:latin typeface="Times New Roman"/>
                <a:ea typeface="Calibri"/>
                <a:cs typeface="Times New Roman"/>
              </a:rPr>
              <a:t>внутренним</a:t>
            </a:r>
            <a:r>
              <a:rPr lang="ru-RU" sz="1900" dirty="0">
                <a:latin typeface="Times New Roman"/>
                <a:ea typeface="Calibri"/>
                <a:cs typeface="Times New Roman"/>
              </a:rPr>
              <a:t>. Особенно опасны внутренние кровотечения </a:t>
            </a:r>
            <a:r>
              <a:rPr lang="ru-RU" sz="1900" b="1" dirty="0">
                <a:latin typeface="Times New Roman"/>
                <a:ea typeface="Calibri"/>
                <a:cs typeface="Times New Roman"/>
              </a:rPr>
              <a:t>в замкнутые полости</a:t>
            </a:r>
            <a:r>
              <a:rPr lang="ru-RU" sz="1900" dirty="0">
                <a:latin typeface="Times New Roman"/>
                <a:ea typeface="Calibri"/>
                <a:cs typeface="Times New Roman"/>
              </a:rPr>
              <a:t> — в плевральную, брюшную, в сердечную сорочку, полость черепа. Эти кровотечения незаметны, диагностика их крайне затруднена, и они могут остаться нераспознанными. </a:t>
            </a:r>
            <a:endParaRPr lang="ru-RU" sz="1900" dirty="0">
              <a:ea typeface="Calibri"/>
              <a:cs typeface="Times New Roman"/>
            </a:endParaRPr>
          </a:p>
        </p:txBody>
      </p:sp>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17478" y="173421"/>
            <a:ext cx="4088522" cy="65269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877572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89186" y="0"/>
            <a:ext cx="9538138" cy="3416320"/>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Внутренние кровотечения бывают при проникающих ранениях, закрытых повреждениях (разрывы внутренних органов без повреждения кожных покровов в результате сильного удара, падения с высоты, сдавливания), а также при заболеваниях внутренних органов (язва, рак, туберкулез, аневризма кровеносного сосуда). С уменьшением количества циркулирующей крови ухудшается деятельность сердца, нарушается снабжение кислородом жизненно важных органов — мозга, почек, печени. Это вызывает резкое нарушение всех обменных процессов в организме и может привести к смерти. </a:t>
            </a:r>
            <a:endParaRPr lang="ru-RU" sz="1400" dirty="0">
              <a:ea typeface="Calibri"/>
              <a:cs typeface="Times New Roman"/>
            </a:endParaRPr>
          </a:p>
          <a:p>
            <a:pPr indent="450215" algn="just">
              <a:lnSpc>
                <a:spcPct val="150000"/>
              </a:lnSpc>
              <a:spcAft>
                <a:spcPts val="0"/>
              </a:spcAft>
            </a:pPr>
            <a:r>
              <a:rPr lang="ru-RU" b="1" dirty="0">
                <a:latin typeface="Times New Roman"/>
                <a:ea typeface="Calibri"/>
                <a:cs typeface="Times New Roman"/>
              </a:rPr>
              <a:t>Различают артериальное, венозное, капиллярное и паренхиматозное кровотечение.</a:t>
            </a:r>
            <a:r>
              <a:rPr lang="ru-RU" dirty="0">
                <a:latin typeface="Times New Roman"/>
                <a:ea typeface="Calibri"/>
                <a:cs typeface="Times New Roman"/>
              </a:rPr>
              <a:t> </a:t>
            </a:r>
            <a:endParaRPr lang="ru-RU" sz="1400" dirty="0">
              <a:ea typeface="Calibri"/>
              <a:cs typeface="Times New Roman"/>
            </a:endParaRPr>
          </a:p>
        </p:txBody>
      </p:sp>
      <p:pic>
        <p:nvPicPr>
          <p:cNvPr id="235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455" y="3416320"/>
            <a:ext cx="9753600" cy="34416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24240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232012" y="0"/>
            <a:ext cx="9416955" cy="6647974"/>
          </a:xfrm>
          <a:prstGeom prst="rect">
            <a:avLst/>
          </a:prstGeom>
        </p:spPr>
        <p:txBody>
          <a:bodyPr wrap="square">
            <a:spAutoFit/>
          </a:bodyPr>
          <a:lstStyle/>
          <a:p>
            <a:pPr marL="1588" indent="-1588" algn="ctr">
              <a:lnSpc>
                <a:spcPct val="150000"/>
              </a:lnSpc>
              <a:spcAft>
                <a:spcPts val="0"/>
              </a:spcAft>
            </a:pPr>
            <a:r>
              <a:rPr lang="ru-RU" dirty="0">
                <a:latin typeface="Times New Roman"/>
                <a:ea typeface="Calibri"/>
                <a:cs typeface="Times New Roman"/>
              </a:rPr>
              <a:t>В настоящее время различают </a:t>
            </a:r>
            <a:r>
              <a:rPr lang="ru-RU" b="1" dirty="0">
                <a:latin typeface="Times New Roman"/>
                <a:ea typeface="Calibri"/>
                <a:cs typeface="Times New Roman"/>
              </a:rPr>
              <a:t>три вида медицинской помощи</a:t>
            </a:r>
            <a:r>
              <a:rPr lang="ru-RU" dirty="0">
                <a:latin typeface="Times New Roman"/>
                <a:ea typeface="Calibri"/>
                <a:cs typeface="Times New Roman"/>
              </a:rPr>
              <a:t>: </a:t>
            </a:r>
            <a:endParaRPr lang="ru-RU" sz="1400" dirty="0">
              <a:ea typeface="Calibri"/>
              <a:cs typeface="Times New Roman"/>
            </a:endParaRPr>
          </a:p>
          <a:p>
            <a:pPr marL="1588" indent="-1588" algn="just">
              <a:lnSpc>
                <a:spcPct val="150000"/>
              </a:lnSpc>
              <a:spcAft>
                <a:spcPts val="0"/>
              </a:spcAft>
            </a:pPr>
            <a:r>
              <a:rPr lang="ru-RU" dirty="0" smtClean="0">
                <a:latin typeface="Times New Roman"/>
                <a:ea typeface="Calibri"/>
                <a:cs typeface="Times New Roman"/>
              </a:rPr>
              <a:t>- первая </a:t>
            </a:r>
            <a:r>
              <a:rPr lang="ru-RU" dirty="0">
                <a:latin typeface="Times New Roman"/>
                <a:ea typeface="Calibri"/>
                <a:cs typeface="Times New Roman"/>
              </a:rPr>
              <a:t>медицинская помощь; </a:t>
            </a:r>
            <a:endParaRPr lang="ru-RU" sz="1400" dirty="0">
              <a:ea typeface="Calibri"/>
              <a:cs typeface="Times New Roman"/>
            </a:endParaRPr>
          </a:p>
          <a:p>
            <a:pPr marL="1588" indent="-1588" algn="just">
              <a:lnSpc>
                <a:spcPct val="150000"/>
              </a:lnSpc>
              <a:spcAft>
                <a:spcPts val="0"/>
              </a:spcAft>
            </a:pPr>
            <a:r>
              <a:rPr lang="ru-RU" dirty="0" smtClean="0">
                <a:latin typeface="Times New Roman"/>
                <a:ea typeface="Calibri"/>
                <a:cs typeface="Times New Roman"/>
              </a:rPr>
              <a:t>- доврачебная </a:t>
            </a:r>
            <a:r>
              <a:rPr lang="ru-RU" dirty="0">
                <a:latin typeface="Times New Roman"/>
                <a:ea typeface="Calibri"/>
                <a:cs typeface="Times New Roman"/>
              </a:rPr>
              <a:t>медицинская помощь; </a:t>
            </a:r>
            <a:endParaRPr lang="ru-RU" sz="1400" dirty="0">
              <a:ea typeface="Calibri"/>
              <a:cs typeface="Times New Roman"/>
            </a:endParaRPr>
          </a:p>
          <a:p>
            <a:pPr marL="1588" indent="-1588" algn="just">
              <a:lnSpc>
                <a:spcPct val="150000"/>
              </a:lnSpc>
              <a:spcAft>
                <a:spcPts val="0"/>
              </a:spcAft>
              <a:buFontTx/>
              <a:buChar char="-"/>
            </a:pPr>
            <a:r>
              <a:rPr lang="ru-RU" dirty="0" smtClean="0">
                <a:latin typeface="Times New Roman"/>
                <a:ea typeface="Calibri"/>
                <a:cs typeface="Times New Roman"/>
              </a:rPr>
              <a:t>первая </a:t>
            </a:r>
            <a:r>
              <a:rPr lang="ru-RU" dirty="0">
                <a:latin typeface="Times New Roman"/>
                <a:ea typeface="Calibri"/>
                <a:cs typeface="Times New Roman"/>
              </a:rPr>
              <a:t>врачебная помощь. </a:t>
            </a:r>
            <a:endParaRPr lang="ru-RU" dirty="0" smtClean="0">
              <a:latin typeface="Times New Roman"/>
              <a:ea typeface="Calibri"/>
              <a:cs typeface="Times New Roman"/>
            </a:endParaRPr>
          </a:p>
          <a:p>
            <a:pPr marL="285750" indent="-285750" algn="just">
              <a:lnSpc>
                <a:spcPct val="150000"/>
              </a:lnSpc>
              <a:spcAft>
                <a:spcPts val="0"/>
              </a:spcAft>
              <a:buFontTx/>
              <a:buChar char="-"/>
            </a:pPr>
            <a:endParaRPr lang="ru-RU" sz="1400" dirty="0" smtClean="0">
              <a:ea typeface="Calibri"/>
              <a:cs typeface="Times New Roman"/>
            </a:endParaRPr>
          </a:p>
          <a:p>
            <a:pPr indent="450215" algn="just">
              <a:lnSpc>
                <a:spcPct val="150000"/>
              </a:lnSpc>
              <a:spcAft>
                <a:spcPts val="0"/>
              </a:spcAft>
            </a:pPr>
            <a:r>
              <a:rPr lang="ru-RU" b="1" dirty="0" smtClean="0">
                <a:latin typeface="Times New Roman"/>
                <a:ea typeface="Calibri"/>
                <a:cs typeface="Times New Roman"/>
              </a:rPr>
              <a:t>Первая </a:t>
            </a:r>
            <a:r>
              <a:rPr lang="ru-RU" b="1" dirty="0">
                <a:latin typeface="Times New Roman"/>
                <a:ea typeface="Calibri"/>
                <a:cs typeface="Times New Roman"/>
              </a:rPr>
              <a:t>медицинская помощь</a:t>
            </a:r>
            <a:r>
              <a:rPr lang="ru-RU" dirty="0">
                <a:latin typeface="Times New Roman"/>
                <a:ea typeface="Calibri"/>
                <a:cs typeface="Times New Roman"/>
              </a:rPr>
              <a:t> - это комплекс медицинских мероприятий, выполненных на месте поражения самим населением преимущественно в порядке само- и взаимопомощи, а также участниками аварийно-спасательных работ с использованием табельных и подручных средств.</a:t>
            </a:r>
            <a:endParaRPr lang="ru-RU" sz="1400" dirty="0">
              <a:ea typeface="Calibri"/>
              <a:cs typeface="Times New Roman"/>
            </a:endParaRPr>
          </a:p>
          <a:p>
            <a:pPr indent="450215" algn="just">
              <a:lnSpc>
                <a:spcPct val="150000"/>
              </a:lnSpc>
              <a:spcAft>
                <a:spcPts val="0"/>
              </a:spcAft>
            </a:pPr>
            <a:r>
              <a:rPr lang="ru-RU" b="1" dirty="0">
                <a:latin typeface="Times New Roman"/>
                <a:ea typeface="Calibri"/>
                <a:cs typeface="Times New Roman"/>
              </a:rPr>
              <a:t>Доврачебную медицинскую помощь</a:t>
            </a:r>
            <a:r>
              <a:rPr lang="ru-RU" dirty="0">
                <a:latin typeface="Times New Roman"/>
                <a:ea typeface="Calibri"/>
                <a:cs typeface="Times New Roman"/>
              </a:rPr>
              <a:t> оказывает фельдшер.</a:t>
            </a:r>
            <a:endParaRPr lang="ru-RU" sz="1400" dirty="0">
              <a:ea typeface="Calibri"/>
              <a:cs typeface="Times New Roman"/>
            </a:endParaRPr>
          </a:p>
          <a:p>
            <a:pPr indent="450215" algn="just">
              <a:lnSpc>
                <a:spcPct val="150000"/>
              </a:lnSpc>
              <a:spcAft>
                <a:spcPts val="0"/>
              </a:spcAft>
            </a:pPr>
            <a:r>
              <a:rPr lang="ru-RU" b="1" dirty="0">
                <a:latin typeface="Times New Roman"/>
                <a:ea typeface="Calibri"/>
                <a:cs typeface="Times New Roman"/>
              </a:rPr>
              <a:t>Первая врачебная помощь</a:t>
            </a:r>
            <a:r>
              <a:rPr lang="ru-RU" dirty="0">
                <a:latin typeface="Times New Roman"/>
                <a:ea typeface="Calibri"/>
                <a:cs typeface="Times New Roman"/>
              </a:rPr>
              <a:t> - это комплекс лечебно-профилактических мероприятий, выполняемый врачами и направленный на устранение последствий поражения.</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Первая медицинская помощь – это оперативная помощь пострадавшему при получении травмы или внезапном приступе заболевания, которая оказывается до тех пор, пока не появится возможность в оказании квалифицированной медицинской помощи (до прибытия бригады скорой помощи).</a:t>
            </a:r>
            <a:endParaRPr lang="ru-RU" sz="1400" dirty="0">
              <a:ea typeface="Calibri"/>
              <a:cs typeface="Times New Roman"/>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28918" y="483553"/>
            <a:ext cx="4820503" cy="16132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80287150"/>
      </p:ext>
    </p:extLst>
  </p:cSld>
  <p:clrMapOvr>
    <a:masterClrMapping/>
  </p:clrMapOvr>
  <p:transition spd="slow">
    <p:push dir="u"/>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655" y="225672"/>
            <a:ext cx="9632731" cy="64904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449226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0"/>
            <a:ext cx="9648497" cy="6863417"/>
          </a:xfrm>
          <a:prstGeom prst="rect">
            <a:avLst/>
          </a:prstGeom>
        </p:spPr>
        <p:txBody>
          <a:bodyPr wrap="square">
            <a:spAutoFit/>
          </a:bodyPr>
          <a:lstStyle/>
          <a:p>
            <a:pPr indent="725488" algn="just">
              <a:spcAft>
                <a:spcPts val="0"/>
              </a:spcAft>
            </a:pPr>
            <a:r>
              <a:rPr lang="ru-RU" sz="2000" b="1" dirty="0">
                <a:latin typeface="Times New Roman"/>
                <a:ea typeface="Calibri"/>
                <a:cs typeface="Times New Roman"/>
              </a:rPr>
              <a:t>Артериальное</a:t>
            </a:r>
            <a:r>
              <a:rPr lang="ru-RU" sz="2000" dirty="0">
                <a:latin typeface="Times New Roman"/>
                <a:ea typeface="Calibri"/>
                <a:cs typeface="Times New Roman"/>
              </a:rPr>
              <a:t> кровотечение наиболее опасно: за короткое время человек теряет большое количество крови, вытекающей под большим давлением. Кровь ярко-красного (алого) цвета бьет пульсирующей струей.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Этот </a:t>
            </a:r>
            <a:r>
              <a:rPr lang="ru-RU" sz="2000" dirty="0">
                <a:latin typeface="Times New Roman"/>
                <a:ea typeface="Calibri"/>
                <a:cs typeface="Times New Roman"/>
              </a:rPr>
              <a:t>вид кровотечения возникает при глубоких рубленых, колотых ранах. Если повреждены крупные артерии, аорта, в течение нескольких минут может произойти кровопотеря, несовместимая с жизнью.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Венозное</a:t>
            </a:r>
            <a:r>
              <a:rPr lang="ru-RU" sz="2000" dirty="0">
                <a:latin typeface="Times New Roman"/>
                <a:ea typeface="Calibri"/>
                <a:cs typeface="Times New Roman"/>
              </a:rPr>
              <a:t> кровотечение возникает при повреждении вен, в которых кровяное давление значительно ниже, чем в артериях, и кровь (она темно-вишневого цвета) вытекает медленнее, равномерной и непрерывной струей.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Венозное </a:t>
            </a:r>
            <a:r>
              <a:rPr lang="ru-RU" sz="2000" dirty="0">
                <a:latin typeface="Times New Roman"/>
                <a:ea typeface="Calibri"/>
                <a:cs typeface="Times New Roman"/>
              </a:rPr>
              <a:t>кровотечение менее интенсивно, чем артериальное, и поэтому редко носит угрожающий жизни характер.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Однако при ранении вен шеи и грудной клетки в момент глубокого вдоха в просвет вен может втягиваться воздух.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Пузырьки </a:t>
            </a:r>
            <a:r>
              <a:rPr lang="ru-RU" sz="2000" dirty="0">
                <a:latin typeface="Times New Roman"/>
                <a:ea typeface="Calibri"/>
                <a:cs typeface="Times New Roman"/>
              </a:rPr>
              <a:t>воздуха, проникая с током крови в сердце, могут вызвать закупорку его сосудов и стать причиной молниеносной смерти.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Капиллярное</a:t>
            </a:r>
            <a:r>
              <a:rPr lang="ru-RU" sz="2000" dirty="0">
                <a:latin typeface="Times New Roman"/>
                <a:ea typeface="Calibri"/>
                <a:cs typeface="Times New Roman"/>
              </a:rPr>
              <a:t> кровотечение возникает при повреждении мельчайших кровеносных сосудов (капилляров). Оно бывает, например, при поверхностных ранах, неглубоких порезах кожи, ссадинах.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Кровь </a:t>
            </a:r>
            <a:r>
              <a:rPr lang="ru-RU" sz="2000" dirty="0">
                <a:latin typeface="Times New Roman"/>
                <a:ea typeface="Calibri"/>
                <a:cs typeface="Times New Roman"/>
              </a:rPr>
              <a:t>из раны вытекает медленно, по каплям, и если свертываемость крови нормальная, кровотечение прекращается самостоятельно.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Паренхиматозное</a:t>
            </a:r>
            <a:r>
              <a:rPr lang="ru-RU" sz="2000" dirty="0">
                <a:latin typeface="Times New Roman"/>
                <a:ea typeface="Calibri"/>
                <a:cs typeface="Times New Roman"/>
              </a:rPr>
              <a:t> кровотечение связано с повреждением внутренних органов, имеющих очень развитую сеть кровеносных сосудов (печень, селезенка, почки). </a:t>
            </a:r>
            <a:endParaRPr lang="ru-RU" sz="2000" dirty="0">
              <a:ea typeface="Calibri"/>
              <a:cs typeface="Times New Roman"/>
            </a:endParaRPr>
          </a:p>
        </p:txBody>
      </p:sp>
    </p:spTree>
    <p:extLst>
      <p:ext uri="{BB962C8B-B14F-4D97-AF65-F5344CB8AC3E}">
        <p14:creationId xmlns:p14="http://schemas.microsoft.com/office/powerpoint/2010/main" val="30775517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0"/>
            <a:ext cx="9601200" cy="6878806"/>
          </a:xfrm>
          <a:prstGeom prst="rect">
            <a:avLst/>
          </a:prstGeom>
        </p:spPr>
        <p:txBody>
          <a:bodyPr wrap="square">
            <a:spAutoFit/>
          </a:bodyPr>
          <a:lstStyle/>
          <a:p>
            <a:pPr indent="725488" algn="just">
              <a:spcAft>
                <a:spcPts val="0"/>
              </a:spcAft>
            </a:pPr>
            <a:r>
              <a:rPr lang="ru-RU" sz="2100" b="1" dirty="0">
                <a:latin typeface="Times New Roman"/>
                <a:ea typeface="Calibri"/>
                <a:cs typeface="Times New Roman"/>
              </a:rPr>
              <a:t>Остановка кровотечения</a:t>
            </a:r>
            <a:r>
              <a:rPr lang="ru-RU" sz="2100" dirty="0">
                <a:latin typeface="Times New Roman"/>
                <a:ea typeface="Calibri"/>
                <a:cs typeface="Times New Roman"/>
              </a:rPr>
              <a:t>. Первая медицинская помощь при кровотечениях на месте происшествия преследует цель временно остановить кровотечение, чтобы затем доставить пострадавшего в лечебное учреждение, где кровотечение будет прекращено окончательно. </a:t>
            </a:r>
            <a:endParaRPr lang="ru-RU" sz="2100" dirty="0">
              <a:ea typeface="Calibri"/>
              <a:cs typeface="Times New Roman"/>
            </a:endParaRPr>
          </a:p>
          <a:p>
            <a:pPr indent="725488" algn="just">
              <a:spcAft>
                <a:spcPts val="0"/>
              </a:spcAft>
            </a:pPr>
            <a:r>
              <a:rPr lang="ru-RU" sz="2100" dirty="0">
                <a:latin typeface="Times New Roman"/>
                <a:ea typeface="Calibri"/>
                <a:cs typeface="Times New Roman"/>
              </a:rPr>
              <a:t>Первая помощь при кровотечении осуществляется наложением повязки либо жгута, максимальным сгибанием поврежденной конечности в суставах. </a:t>
            </a:r>
            <a:r>
              <a:rPr lang="ru-RU" sz="2100" b="1" dirty="0">
                <a:latin typeface="Times New Roman"/>
                <a:ea typeface="Calibri"/>
                <a:cs typeface="Times New Roman"/>
              </a:rPr>
              <a:t>Капиллярное кровотечение</a:t>
            </a:r>
            <a:r>
              <a:rPr lang="ru-RU" sz="2100" dirty="0">
                <a:latin typeface="Times New Roman"/>
                <a:ea typeface="Calibri"/>
                <a:cs typeface="Times New Roman"/>
              </a:rPr>
              <a:t> легко останавливается наложением на рану обычной повязки. Для уменьшения кровотечения на период подготовки перевязочного материала достаточно поднять поврежденную конечность выше уровня туловища. После наложения повязки на область травмированной поверхности полезно положить пузырь со льдом. </a:t>
            </a:r>
            <a:endParaRPr lang="ru-RU" sz="2100" dirty="0">
              <a:ea typeface="Calibri"/>
              <a:cs typeface="Times New Roman"/>
            </a:endParaRPr>
          </a:p>
          <a:p>
            <a:pPr indent="725488" algn="just">
              <a:spcAft>
                <a:spcPts val="0"/>
              </a:spcAft>
            </a:pPr>
            <a:r>
              <a:rPr lang="ru-RU" sz="2100" dirty="0">
                <a:latin typeface="Times New Roman"/>
                <a:ea typeface="Calibri"/>
                <a:cs typeface="Times New Roman"/>
              </a:rPr>
              <a:t>Остановка </a:t>
            </a:r>
            <a:r>
              <a:rPr lang="ru-RU" sz="2100" b="1" dirty="0">
                <a:latin typeface="Times New Roman"/>
                <a:ea typeface="Calibri"/>
                <a:cs typeface="Times New Roman"/>
              </a:rPr>
              <a:t>венозного кровотечения</a:t>
            </a:r>
            <a:r>
              <a:rPr lang="ru-RU" sz="2100" dirty="0">
                <a:latin typeface="Times New Roman"/>
                <a:ea typeface="Calibri"/>
                <a:cs typeface="Times New Roman"/>
              </a:rPr>
              <a:t> осуществляется наложением давящей повязки. Для этого поверх раны накладывают несколько слоев марли, тугой комок ваты и плотно забинтовывают. Сдавленные повязкой кровеносные сосуды быстро закрываются свернувшейся кровью, поэтому данный способ остановки кровотечения может быть окончательным. При сильном венозном кровотечении на период подготовки давящей повязки кровотечение можно временно остановить прижатием кровоточащего сосуда пальцами ниже места ранения. </a:t>
            </a:r>
            <a:endParaRPr lang="ru-RU" sz="2100" dirty="0">
              <a:ea typeface="Calibri"/>
              <a:cs typeface="Times New Roman"/>
            </a:endParaRPr>
          </a:p>
          <a:p>
            <a:pPr indent="725488" algn="just">
              <a:spcAft>
                <a:spcPts val="0"/>
              </a:spcAft>
            </a:pPr>
            <a:r>
              <a:rPr lang="ru-RU" sz="2100" dirty="0">
                <a:latin typeface="Times New Roman"/>
                <a:ea typeface="Calibri"/>
                <a:cs typeface="Times New Roman"/>
              </a:rPr>
              <a:t>Для </a:t>
            </a:r>
            <a:r>
              <a:rPr lang="ru-RU" sz="2100" b="1" dirty="0">
                <a:latin typeface="Times New Roman"/>
                <a:ea typeface="Calibri"/>
                <a:cs typeface="Times New Roman"/>
              </a:rPr>
              <a:t>остановки артериального кровотечения</a:t>
            </a:r>
            <a:r>
              <a:rPr lang="ru-RU" sz="2100" dirty="0">
                <a:latin typeface="Times New Roman"/>
                <a:ea typeface="Calibri"/>
                <a:cs typeface="Times New Roman"/>
              </a:rPr>
              <a:t> необходимы энергичные и быстрые меры. Если кровь течет из небольшой артерии, хороший эффект. Наложение давящей повязки даёт давящая повязка.</a:t>
            </a:r>
            <a:endParaRPr lang="ru-RU" sz="2100" dirty="0">
              <a:ea typeface="Calibri"/>
              <a:cs typeface="Times New Roman"/>
            </a:endParaRPr>
          </a:p>
        </p:txBody>
      </p:sp>
    </p:spTree>
    <p:extLst>
      <p:ext uri="{BB962C8B-B14F-4D97-AF65-F5344CB8AC3E}">
        <p14:creationId xmlns:p14="http://schemas.microsoft.com/office/powerpoint/2010/main" val="24874293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0" y="0"/>
            <a:ext cx="5202621" cy="6740307"/>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Для остановки кровотечения из крупного артериального сосуда используют прием прижатия артерии выше места повреждения. Этот способ прост и основан на том, что ряд артерий можно полностью перекрыть, прижимая их к подлежащим костным образованиям в типичных местах.</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Надежным способом остановки сильного кровотечения из артерии конечности является наложение </a:t>
            </a:r>
            <a:r>
              <a:rPr lang="ru-RU" b="1" dirty="0">
                <a:latin typeface="Times New Roman"/>
                <a:ea typeface="Calibri"/>
                <a:cs typeface="Times New Roman"/>
              </a:rPr>
              <a:t>кровоостанавливающего жгута</a:t>
            </a:r>
            <a:r>
              <a:rPr lang="ru-RU" dirty="0">
                <a:latin typeface="Times New Roman"/>
                <a:ea typeface="Calibri"/>
                <a:cs typeface="Times New Roman"/>
              </a:rPr>
              <a:t> (стандартного или импровизированного). Жгут накладывают поверх рукава или брюк, но не на голое тело: можно повредить кожу. Держат жгут у взрослого человека не более 2 ч (зимой — не более 1 ч), более продолжительное сдавливание сосудов может привести к омертвению конечности. </a:t>
            </a:r>
            <a:endParaRPr lang="ru-RU" sz="1400" dirty="0">
              <a:ea typeface="Calibri"/>
              <a:cs typeface="Times New Roman"/>
            </a:endParaRPr>
          </a:p>
        </p:txBody>
      </p:sp>
      <p:pic>
        <p:nvPicPr>
          <p:cNvPr id="2457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86400" y="204952"/>
            <a:ext cx="4270202" cy="65353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920676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52248" y="25538"/>
            <a:ext cx="9427780" cy="2585323"/>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Под жгут </a:t>
            </a:r>
            <a:r>
              <a:rPr lang="ru-RU" b="1" dirty="0">
                <a:latin typeface="Times New Roman"/>
                <a:ea typeface="Calibri"/>
                <a:cs typeface="Times New Roman"/>
              </a:rPr>
              <a:t>обязательно подкладывают записку</a:t>
            </a:r>
            <a:r>
              <a:rPr lang="ru-RU" dirty="0">
                <a:latin typeface="Times New Roman"/>
                <a:ea typeface="Calibri"/>
                <a:cs typeface="Times New Roman"/>
              </a:rPr>
              <a:t> с точным (до минуты) указанием времени его наложения. Если жгут наложен правильно, кровотечение прекращается немедленно, конечность бледнеет, пульсация сосудов ниже жгута исчезает. Чрезмерное затягивание жгута может вызвать размозжение мышц, нервов, сосудов и стать причиной паралича конечности. При слабо наложенном жгуте создаются условия для венозного застоя и усиления кровотечения.</a:t>
            </a:r>
            <a:endParaRPr lang="ru-RU" sz="1400" dirty="0">
              <a:ea typeface="Calibri"/>
              <a:cs typeface="Times New Roman"/>
            </a:endParaRPr>
          </a:p>
        </p:txBody>
      </p:sp>
      <p:pic>
        <p:nvPicPr>
          <p:cNvPr id="256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248" y="2610860"/>
            <a:ext cx="9427780" cy="42471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509697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20716" y="169965"/>
            <a:ext cx="9569669" cy="6324808"/>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Кровотечение из носа.</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При ушибе носа, а иногда без видимой причины, при некоторых инфекционных заболеваниях, повышенном артериальном давлении, малокровии и т. д. нередко возникают кровотечения из носа. Первая медицинская помощь. Прежде всего необходимо прекратить промывание носа, сморкание, откашливание крови, попадающей в носоглотку, сидение с опущенной головой и т. д., так как эти меры только усиливают кровотечение.</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Следует больного посадить или уложить с приподнятой головой, освободить шею и грудь от стесняющей одежды, дать доступ свежему воздуху. Рекомендуется дышать открытым ртом. Можно положить холод (пузырь или полиэтиленовый мешок со льдом, холодные примочки) на область переносицы.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Остановке кровотечения в большинстве случаев способствует сжатие носа на 15-20 мин, особенно после введения в ноздрю комочка ваты (можно смочить его раствором перекиси водорода или </a:t>
            </a:r>
            <a:r>
              <a:rPr lang="ru-RU" dirty="0" err="1">
                <a:latin typeface="Times New Roman"/>
                <a:ea typeface="Calibri"/>
                <a:cs typeface="Times New Roman"/>
              </a:rPr>
              <a:t>сосудосужающим</a:t>
            </a:r>
            <a:r>
              <a:rPr lang="ru-RU" dirty="0">
                <a:latin typeface="Times New Roman"/>
                <a:ea typeface="Calibri"/>
                <a:cs typeface="Times New Roman"/>
              </a:rPr>
              <a:t> средством, например раствором </a:t>
            </a:r>
            <a:r>
              <a:rPr lang="ru-RU" dirty="0" err="1">
                <a:latin typeface="Times New Roman"/>
                <a:ea typeface="Calibri"/>
                <a:cs typeface="Times New Roman"/>
              </a:rPr>
              <a:t>нафтизина</a:t>
            </a:r>
            <a:r>
              <a:rPr lang="ru-RU" dirty="0">
                <a:latin typeface="Times New Roman"/>
                <a:ea typeface="Calibri"/>
                <a:cs typeface="Times New Roman"/>
              </a:rPr>
              <a:t>). Если кровотечение вскоре не остановится, необходимо вызвать врача или направить больного в медицинское учреждение.</a:t>
            </a:r>
            <a:endParaRPr lang="ru-RU" sz="1400" dirty="0">
              <a:ea typeface="Calibri"/>
              <a:cs typeface="Times New Roman"/>
            </a:endParaRPr>
          </a:p>
        </p:txBody>
      </p:sp>
    </p:spTree>
    <p:extLst>
      <p:ext uri="{BB962C8B-B14F-4D97-AF65-F5344CB8AC3E}">
        <p14:creationId xmlns:p14="http://schemas.microsoft.com/office/powerpoint/2010/main" val="1801484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0" y="118093"/>
            <a:ext cx="9553904" cy="3693319"/>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Первая медицинская помощь при обмороке, воздействии низких и высоких температур</a:t>
            </a:r>
            <a:endParaRPr lang="ru-RU" sz="1400" dirty="0">
              <a:ea typeface="Calibri"/>
              <a:cs typeface="Times New Roman"/>
            </a:endParaRPr>
          </a:p>
          <a:p>
            <a:pPr indent="450215" algn="just">
              <a:spcAft>
                <a:spcPts val="0"/>
              </a:spcAft>
            </a:pPr>
            <a:r>
              <a:rPr lang="ru-RU" b="1" dirty="0">
                <a:latin typeface="Times New Roman"/>
                <a:ea typeface="Calibri"/>
                <a:cs typeface="Times New Roman"/>
              </a:rPr>
              <a:t>Обморок</a:t>
            </a:r>
            <a:r>
              <a:rPr lang="ru-RU" dirty="0">
                <a:latin typeface="Times New Roman"/>
                <a:ea typeface="Calibri"/>
                <a:cs typeface="Times New Roman"/>
              </a:rPr>
              <a:t> — это проявление острой сосудистой недостаточности, при которой возникает внезапное резкое ослабление кровоснабжения мозга и вызываемая этим кратковременная утрата сознания. Обморок выражается во внезапно наступившей дурноте, потемнении в глазах, шуме в ушах, головокружении, резкой слабости и потере сознания.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Обморочное состояние бывает, как правило, кратковременным и сопровождается побледнением и похолоданием кожных покровов, особенно конечностей. Дыхание становится замедленным, поверхностным, но иногда и глубоким; наблюдаются учащение пульса, недостаточность его наполнения и напряжения; выступает холодный пот. Обморок может быть и симптомом тяжелого заболевания сердца (например, при острой сердечной недостаточности, инфаркте миокарда).</a:t>
            </a:r>
            <a:endParaRPr lang="ru-RU" sz="1400" dirty="0">
              <a:ea typeface="Calibri"/>
              <a:cs typeface="Times New Roman"/>
            </a:endParaRPr>
          </a:p>
        </p:txBody>
      </p:sp>
      <p:pic>
        <p:nvPicPr>
          <p:cNvPr id="266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909" y="3811412"/>
            <a:ext cx="8274926" cy="30465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362258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89185" y="19720"/>
            <a:ext cx="9506607" cy="3831818"/>
          </a:xfrm>
          <a:prstGeom prst="rect">
            <a:avLst/>
          </a:prstGeom>
        </p:spPr>
        <p:txBody>
          <a:bodyPr wrap="square">
            <a:spAutoFit/>
          </a:bodyPr>
          <a:lstStyle/>
          <a:p>
            <a:pPr indent="450215" algn="just">
              <a:lnSpc>
                <a:spcPct val="150000"/>
              </a:lnSpc>
              <a:spcAft>
                <a:spcPts val="0"/>
              </a:spcAft>
            </a:pPr>
            <a:r>
              <a:rPr lang="ru-RU" b="1" dirty="0">
                <a:latin typeface="Times New Roman"/>
                <a:ea typeface="Calibri"/>
                <a:cs typeface="Times New Roman"/>
              </a:rPr>
              <a:t>Первая медицинская помощь.</a:t>
            </a:r>
            <a:r>
              <a:rPr lang="ru-RU" dirty="0">
                <a:latin typeface="Times New Roman"/>
                <a:ea typeface="Calibri"/>
                <a:cs typeface="Times New Roman"/>
              </a:rPr>
              <a:t> Прежде всего, для улучшения мозгового кровообращения необходимо придать больному горизонтальное положение с низко опущенной головой и приподнятыми ногами. Надо освободить шею и грудь от стесняющей одежды, обеспечить приток свежего воздуха в помещение. Для раздражения нервных окончаний в коже опрыскивают лицо и грудь холодной водой, растирают тело, дают вдыхать нашатырный спирт. Как правило, этих мер бывает достаточно, чтобы привести больного в чувство. Однако обморок может повториться, и поэтому после того, как больной пришел в себя, его надо уложить в постель, дать крепкий чай или кофе, согреть, укрыв его и приложив к конечностям теплые грелки. При затянувшемся обмороке необходимо немедленно вызвать врача.</a:t>
            </a:r>
            <a:endParaRPr lang="ru-RU" sz="1400" dirty="0">
              <a:ea typeface="Calibri"/>
              <a:cs typeface="Times New Roman"/>
            </a:endParaRPr>
          </a:p>
        </p:txBody>
      </p:sp>
      <p:pic>
        <p:nvPicPr>
          <p:cNvPr id="276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0785" y="3851538"/>
            <a:ext cx="6763406" cy="3042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301197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4" y="-34949"/>
            <a:ext cx="9664262" cy="6863417"/>
          </a:xfrm>
          <a:prstGeom prst="rect">
            <a:avLst/>
          </a:prstGeom>
        </p:spPr>
        <p:txBody>
          <a:bodyPr wrap="square">
            <a:spAutoFit/>
          </a:bodyPr>
          <a:lstStyle/>
          <a:p>
            <a:pPr indent="450215" algn="ctr">
              <a:spcAft>
                <a:spcPts val="0"/>
              </a:spcAft>
            </a:pPr>
            <a:r>
              <a:rPr lang="ru-RU" sz="2200" b="1" dirty="0">
                <a:latin typeface="Times New Roman"/>
                <a:ea typeface="Calibri"/>
                <a:cs typeface="Times New Roman"/>
              </a:rPr>
              <a:t>Тепловой и солнечный удары.</a:t>
            </a:r>
            <a:endParaRPr lang="ru-RU" sz="2200" dirty="0">
              <a:ea typeface="Calibri"/>
              <a:cs typeface="Times New Roman"/>
            </a:endParaRPr>
          </a:p>
          <a:p>
            <a:pPr indent="450215" algn="just">
              <a:spcAft>
                <a:spcPts val="0"/>
              </a:spcAft>
            </a:pPr>
            <a:r>
              <a:rPr lang="ru-RU" sz="2200" dirty="0">
                <a:latin typeface="Times New Roman"/>
                <a:ea typeface="Calibri"/>
                <a:cs typeface="Times New Roman"/>
              </a:rPr>
              <a:t>Тепловой удар — это остро развивающееся болезненное состояние, обусловленное перегреванием организма в результате длительного воздействия высокой температуры внешней среды. Причиной такого перегрева организма является затрудненная теплоотдача с поверхности тела, связанная с высокой температурой и влажностью окружающей среды при отсутствии движения воздуха (например, длительное пребывание в горячем, влажном цехе, в плотной, затрудняющей испарение одежде), и повышенная продукция тепла, возникающая при интенсивной физической работе.</a:t>
            </a:r>
            <a:endParaRPr lang="ru-RU" sz="2200" dirty="0">
              <a:ea typeface="Calibri"/>
              <a:cs typeface="Times New Roman"/>
            </a:endParaRPr>
          </a:p>
          <a:p>
            <a:pPr indent="450215" algn="just">
              <a:spcAft>
                <a:spcPts val="0"/>
              </a:spcAft>
            </a:pPr>
            <a:r>
              <a:rPr lang="ru-RU" sz="2200" dirty="0">
                <a:latin typeface="Times New Roman"/>
                <a:ea typeface="Calibri"/>
                <a:cs typeface="Times New Roman"/>
              </a:rPr>
              <a:t>Чрезмерное непосредственное воздействие в жаркие дни прямых солнечных лучей (ультрафиолетовой части спектра) на голову, но без признаков перегревания, может вызвать нарушение деятельности головного мозга — так называемый солнечный удар. Его последствия наступают не сразу, а спустя 4-8 ч после облучения.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rPr>
              <a:t>Проявление теплового и солнечного удара сходны между собой. Вначале пострадавший ощущает усталость, головную боль, слабость, вялость, сонливость, головокружение. Появляются боли в ногах, в области спины, шум в ушах, потемнение в глазах, тошнота, иногда кратковременная потеря сознания, рвота. Позднее возникает одышка, учащается пульс, усиливается сердцебиение. </a:t>
            </a:r>
            <a:endParaRPr lang="ru-RU" sz="2200" dirty="0">
              <a:ea typeface="Calibri"/>
              <a:cs typeface="Times New Roman"/>
            </a:endParaRPr>
          </a:p>
        </p:txBody>
      </p:sp>
    </p:spTree>
    <p:extLst>
      <p:ext uri="{BB962C8B-B14F-4D97-AF65-F5344CB8AC3E}">
        <p14:creationId xmlns:p14="http://schemas.microsoft.com/office/powerpoint/2010/main" val="5654675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0"/>
            <a:ext cx="9664262" cy="3693319"/>
          </a:xfrm>
          <a:prstGeom prst="rect">
            <a:avLst/>
          </a:prstGeom>
        </p:spPr>
        <p:txBody>
          <a:bodyPr wrap="square">
            <a:spAutoFit/>
          </a:bodyPr>
          <a:lstStyle/>
          <a:p>
            <a:pPr indent="725488" algn="just">
              <a:spcAft>
                <a:spcPts val="0"/>
              </a:spcAft>
            </a:pPr>
            <a:r>
              <a:rPr lang="ru-RU" dirty="0">
                <a:latin typeface="Times New Roman"/>
                <a:ea typeface="Calibri"/>
                <a:cs typeface="Times New Roman"/>
              </a:rPr>
              <a:t>Если в этот период принять соответствующие меры, заболевание дальше не развивается. При отсутствии помощи и дальнейшем нахождении пострадавшего в тех же условиях быстро развивается тяжелое состояние, обусловленное поражением центральной нервной системы. Лицо бледнеет, появляется синюшный оттенок, возникает тяжелая одышка, пульс становится частым, прощупывается с трудом. Больной теряет сознание, наблюдаются судороги мышц, бред, галлюцинации. Температура тела повышается до 41 °С и выше. </a:t>
            </a:r>
            <a:endParaRPr lang="ru-RU" sz="1400" dirty="0">
              <a:ea typeface="Calibri"/>
              <a:cs typeface="Times New Roman"/>
            </a:endParaRPr>
          </a:p>
          <a:p>
            <a:pPr indent="725488" algn="just">
              <a:spcAft>
                <a:spcPts val="0"/>
              </a:spcAft>
            </a:pPr>
            <a:r>
              <a:rPr lang="ru-RU" dirty="0">
                <a:latin typeface="Times New Roman"/>
                <a:ea typeface="Calibri"/>
                <a:cs typeface="Times New Roman"/>
              </a:rPr>
              <a:t>Состояние больного резко ухудшается, дыхание становится неровным, перестает определяться пульс, и больной может погибнуть в ближайшие часы в результате паралича дыхания и остановки сердца. Особо необходимо отметить, что у детей развитие теплового и солнечного удара часто происходит внезапно. Это связано с незрелостью центральной нервной системы ребенка, где в первую очередь развиваются патологические изменения. Кроме того, влияние солнечных лучей на организм ребенка более интенсивно, так как площадь поверхности кожных покровов у маленьких детей относительно меньше, чем у взрослого. </a:t>
            </a:r>
            <a:endParaRPr lang="ru-RU" sz="1400" dirty="0">
              <a:ea typeface="Calibri"/>
              <a:cs typeface="Times New Roman"/>
            </a:endParaRPr>
          </a:p>
        </p:txBody>
      </p:sp>
      <p:pic>
        <p:nvPicPr>
          <p:cNvPr id="286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25571"/>
          <a:stretch/>
        </p:blipFill>
        <p:spPr bwMode="auto">
          <a:xfrm>
            <a:off x="770896" y="3693318"/>
            <a:ext cx="8343188" cy="31646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05066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2"/>
          <p:cNvSpPr txBox="1">
            <a:spLocks/>
          </p:cNvSpPr>
          <p:nvPr/>
        </p:nvSpPr>
        <p:spPr>
          <a:xfrm>
            <a:off x="5190611" y="3208868"/>
            <a:ext cx="4477780" cy="3401999"/>
          </a:xfrm>
          <a:prstGeom prst="rect">
            <a:avLst/>
          </a:prstGeom>
        </p:spPr>
        <p:txBody>
          <a:bodyPr vert="horz" lIns="91433" tIns="45717" rIns="91433" bIns="45717" rtlCol="0" anchor="ct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0" indent="542885" algn="just">
              <a:buNone/>
            </a:pPr>
            <a:endParaRPr lang="ru-RU" sz="2800" dirty="0">
              <a:latin typeface="Times New Roman" panose="02020603050405020304" pitchFamily="18" charset="0"/>
              <a:cs typeface="Times New Roman" panose="02020603050405020304" pitchFamily="18" charset="0"/>
            </a:endParaRPr>
          </a:p>
        </p:txBody>
      </p:sp>
      <p:sp>
        <p:nvSpPr>
          <p:cNvPr id="6" name="Прямоугольник 5"/>
          <p:cNvSpPr/>
          <p:nvPr/>
        </p:nvSpPr>
        <p:spPr>
          <a:xfrm>
            <a:off x="110359" y="0"/>
            <a:ext cx="5080252" cy="6771084"/>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Оказание первой медицинской помощи включает в себя:</a:t>
            </a:r>
            <a:endParaRPr lang="ru-RU" sz="1400" dirty="0">
              <a:ea typeface="Calibri"/>
              <a:cs typeface="Times New Roman"/>
            </a:endParaRPr>
          </a:p>
          <a:p>
            <a:pPr marL="342900" lvl="0" indent="-342900" algn="just">
              <a:spcAft>
                <a:spcPts val="0"/>
              </a:spcAft>
              <a:buSzPts val="1000"/>
              <a:buFont typeface="Symbol"/>
              <a:buChar char=""/>
              <a:tabLst>
                <a:tab pos="457200" algn="l"/>
              </a:tabLst>
            </a:pPr>
            <a:r>
              <a:rPr lang="ru-RU" sz="2000" dirty="0">
                <a:latin typeface="Times New Roman"/>
                <a:ea typeface="Calibri"/>
                <a:cs typeface="Times New Roman"/>
              </a:rPr>
              <a:t>определение неотложной ситуации и необходимости в оказании первой медицинской помощи;</a:t>
            </a:r>
            <a:endParaRPr lang="ru-RU" sz="2000" dirty="0">
              <a:ea typeface="Calibri"/>
              <a:cs typeface="Times New Roman"/>
            </a:endParaRPr>
          </a:p>
          <a:p>
            <a:pPr marL="342900" lvl="0" indent="-342900" algn="just">
              <a:spcAft>
                <a:spcPts val="0"/>
              </a:spcAft>
              <a:buSzPts val="1000"/>
              <a:buFont typeface="Symbol"/>
              <a:buChar char=""/>
              <a:tabLst>
                <a:tab pos="457200" algn="l"/>
              </a:tabLst>
            </a:pPr>
            <a:r>
              <a:rPr lang="ru-RU" sz="2000" dirty="0">
                <a:latin typeface="Times New Roman"/>
                <a:ea typeface="Calibri"/>
                <a:cs typeface="Times New Roman"/>
              </a:rPr>
              <a:t>принятие решения об оказании первой медицинской помощи;</a:t>
            </a:r>
            <a:endParaRPr lang="ru-RU" sz="2000" dirty="0">
              <a:ea typeface="Calibri"/>
              <a:cs typeface="Times New Roman"/>
            </a:endParaRPr>
          </a:p>
          <a:p>
            <a:pPr marL="342900" lvl="0" indent="-342900" algn="just">
              <a:spcAft>
                <a:spcPts val="0"/>
              </a:spcAft>
              <a:buSzPts val="1000"/>
              <a:buFont typeface="Symbol"/>
              <a:buChar char=""/>
              <a:tabLst>
                <a:tab pos="457200" algn="l"/>
              </a:tabLst>
            </a:pPr>
            <a:r>
              <a:rPr lang="ru-RU" sz="2000" dirty="0">
                <a:latin typeface="Times New Roman"/>
                <a:ea typeface="Calibri"/>
                <a:cs typeface="Times New Roman"/>
              </a:rPr>
              <a:t>вызов скорой медицинской помощи;</a:t>
            </a:r>
            <a:endParaRPr lang="ru-RU" sz="2000" dirty="0">
              <a:ea typeface="Calibri"/>
              <a:cs typeface="Times New Roman"/>
            </a:endParaRPr>
          </a:p>
          <a:p>
            <a:pPr marL="342900" lvl="0" indent="-342900" algn="just">
              <a:spcAft>
                <a:spcPts val="0"/>
              </a:spcAft>
              <a:buSzPts val="1000"/>
              <a:buFont typeface="Symbol"/>
              <a:buChar char=""/>
              <a:tabLst>
                <a:tab pos="457200" algn="l"/>
              </a:tabLst>
            </a:pPr>
            <a:r>
              <a:rPr lang="ru-RU" sz="2000" dirty="0">
                <a:latin typeface="Times New Roman"/>
                <a:ea typeface="Calibri"/>
                <a:cs typeface="Times New Roman"/>
              </a:rPr>
              <a:t>оказание пострадавшему первой медицинской помощи до прибытия бригады скорой помощи.</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Оказание ПМП на более ранних сроках имеет решающее значение для дальнейшего течения и исхода поражения, а иногда и спасения жизни. ПМП наиболее эффективна, если ее оказывают немедленно или не позднее 30 минут после повреждения</a:t>
            </a:r>
            <a:r>
              <a:rPr lang="ru-RU" sz="2000" dirty="0" smtClean="0">
                <a:latin typeface="Times New Roman"/>
                <a:ea typeface="Calibri"/>
                <a:cs typeface="Times New Roman"/>
              </a:rPr>
              <a:t>. </a:t>
            </a:r>
            <a:r>
              <a:rPr lang="ru-RU" sz="2000" dirty="0">
                <a:latin typeface="Times New Roman"/>
                <a:ea typeface="Calibri"/>
                <a:cs typeface="Times New Roman"/>
              </a:rPr>
              <a:t>При оказании ПМП позднее 30 мин. осложнения у пострадавших возникают в 2 раза чаще, чем у тех, кому помощь была оказана в оптимальные сроки</a:t>
            </a:r>
            <a:r>
              <a:rPr lang="ru-RU" sz="2000" dirty="0" smtClean="0">
                <a:latin typeface="Times New Roman"/>
                <a:ea typeface="Calibri"/>
                <a:cs typeface="Times New Roman"/>
              </a:rPr>
              <a:t>.</a:t>
            </a:r>
            <a:endParaRPr lang="ru-RU" sz="2000" dirty="0">
              <a:ea typeface="Calibri"/>
              <a:cs typeface="Times New Roman"/>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44510" y="102476"/>
            <a:ext cx="4485289" cy="66686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38127791"/>
      </p:ext>
    </p:extLst>
  </p:cSld>
  <p:clrMapOvr>
    <a:masterClrMapping/>
  </p:clrMapOvr>
  <p:transition spd="slow">
    <p:push dir="u"/>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0"/>
            <a:ext cx="9569669" cy="6863417"/>
          </a:xfrm>
          <a:prstGeom prst="rect">
            <a:avLst/>
          </a:prstGeom>
        </p:spPr>
        <p:txBody>
          <a:bodyPr wrap="square">
            <a:spAutoFit/>
          </a:bodyPr>
          <a:lstStyle/>
          <a:p>
            <a:pPr indent="725488" algn="ctr">
              <a:spcAft>
                <a:spcPts val="0"/>
              </a:spcAft>
            </a:pPr>
            <a:r>
              <a:rPr lang="ru-RU" sz="2000" dirty="0">
                <a:latin typeface="Times New Roman"/>
                <a:ea typeface="Calibri"/>
                <a:cs typeface="Times New Roman"/>
              </a:rPr>
              <a:t>Последовательность выполнения мероприятий первой медицинской помощи при тепловом или солнечном ударе: </a:t>
            </a:r>
            <a:endParaRPr lang="ru-RU" sz="2000" dirty="0" smtClean="0">
              <a:latin typeface="Times New Roman"/>
              <a:ea typeface="Calibri"/>
              <a:cs typeface="Times New Roman"/>
            </a:endParaRPr>
          </a:p>
          <a:p>
            <a:pPr indent="725488" algn="ctr">
              <a:spcAft>
                <a:spcPts val="0"/>
              </a:spcAft>
            </a:pP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1. Перенести пострадавшего в прохладное место, в тень.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2. Уложить пострадавшего, несколько приподняв ноги с помощью валика из одежды, подложенного под колени.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3. Снять одежду, обеспечить охлаждение пострадавшего (облить холодной водой, приложить лед или холодные предметы к затылочной области и к задней поверхности шеи, а также на область шейных, подмышечных, паховых сосудов; поместить пострадавшего в прохладную ванну, облить прохладным душем, обернуть в мокрые простыни).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4. Наладить движение воздуха и ускоренное испарение влаги (вентилятор, обмахивание пострадавшего).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5. Если человек в сознании, ему можно дать крепкий холодный чай или слегка подсоленную холодную воду.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6. В том случае, когда пострадавший потерял сознание, поднести к носу ватку, смоченную нашатырным спиртом.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7. При рвоте повернуть пострадавшему голову на бок, чтобы рвотные массы не попали в дыхательные пути.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8. Если у пострадавшего отсутствует сознание, дыхание, не прощупывается пульс, а зрачки расширены и не реагируют на свет, необходимо, вызвав «скорую помощь», начать сердечно-легочную реанимацию. </a:t>
            </a:r>
            <a:endParaRPr lang="ru-RU" sz="2000" dirty="0">
              <a:ea typeface="Calibri"/>
              <a:cs typeface="Times New Roman"/>
            </a:endParaRPr>
          </a:p>
        </p:txBody>
      </p:sp>
    </p:spTree>
    <p:extLst>
      <p:ext uri="{BB962C8B-B14F-4D97-AF65-F5344CB8AC3E}">
        <p14:creationId xmlns:p14="http://schemas.microsoft.com/office/powerpoint/2010/main" val="1080049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89" y="0"/>
            <a:ext cx="9632731" cy="3277820"/>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Обморожения.</a:t>
            </a:r>
            <a:endParaRPr lang="ru-RU" sz="1400" dirty="0">
              <a:ea typeface="Calibri"/>
              <a:cs typeface="Times New Roman"/>
            </a:endParaRPr>
          </a:p>
          <a:p>
            <a:pPr indent="450215" algn="just">
              <a:spcAft>
                <a:spcPts val="0"/>
              </a:spcAft>
            </a:pPr>
            <a:r>
              <a:rPr lang="ru-RU" dirty="0">
                <a:latin typeface="Times New Roman"/>
                <a:ea typeface="Calibri"/>
                <a:cs typeface="Times New Roman"/>
              </a:rPr>
              <a:t>При низких температурах окружающего воздуха могут произойти обморожения. Обморожению способствуют влажность воздуха, ветер, а также потеря крови при ранении, ослабление здоровья больного, алкогольное опьянение.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Если стихия застала людей в дороге (в автомобиле), не надо пытаться преодолевать сугробы. Следует поставить автомобиль двигателем в наветренную сторону, полностью закрыть жалюзи, укрыть радиатор. Периодически нужно выходить из салона и разгребать снег, чтобы не оказаться погребенным под ним. Для скорейшего обнаружения себя необходимо подать сигналы о помощи, повесить на шест (антенну) яркую ткань. Не следует отходить далеко от автомобиля, если нет уверенности, что рядом найдется более безопасное место. Время от времени нужно прогревать двигатель, чтобы выхлопная труба не забилась снегом. </a:t>
            </a:r>
            <a:endParaRPr lang="ru-RU" sz="1400" dirty="0">
              <a:ea typeface="Calibri"/>
              <a:cs typeface="Times New Roman"/>
            </a:endParaRPr>
          </a:p>
        </p:txBody>
      </p:sp>
      <p:pic>
        <p:nvPicPr>
          <p:cNvPr id="296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076" y="3277821"/>
            <a:ext cx="9443544" cy="35646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095603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04952" y="58847"/>
            <a:ext cx="9459310" cy="3831818"/>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Если непогода застигла пешехода, ему нужно построить укрытие из плотного снега. В этих целях сооружают жилище (типа иглу): нарезают блоки из снега и укладывают их кольцом, наклоном внутрь.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Укрытием для пешехода может быть и снежная пещера, и даже снежная яма с закрытым ветками или снегом отверстием. Обморожению подвергаются чаще всего пальцы ног и рук, нос и уши. Обморожения нередко наступают незаметно, без боли, поэтому необходимо чаще проверять чувствительность кожи лица, постоянно шевелить пальцами рук и ног. При сильном ветре лучше лицо укрыть шарфом или самодельной маской. Во избежание обморожения ног желательно больше двигаться. </a:t>
            </a:r>
            <a:endParaRPr lang="ru-RU" sz="1400" dirty="0">
              <a:ea typeface="Calibri"/>
              <a:cs typeface="Times New Roman"/>
            </a:endParaRPr>
          </a:p>
        </p:txBody>
      </p:sp>
      <p:pic>
        <p:nvPicPr>
          <p:cNvPr id="317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5411" y="3890664"/>
            <a:ext cx="7638391" cy="29673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769058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779" y="285750"/>
            <a:ext cx="9333187" cy="6286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34523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0"/>
            <a:ext cx="9553904" cy="6506268"/>
          </a:xfrm>
          <a:prstGeom prst="rect">
            <a:avLst/>
          </a:prstGeom>
        </p:spPr>
        <p:txBody>
          <a:bodyPr wrap="square">
            <a:spAutoFit/>
          </a:bodyPr>
          <a:lstStyle/>
          <a:p>
            <a:pPr indent="725488" algn="just">
              <a:lnSpc>
                <a:spcPct val="150000"/>
              </a:lnSpc>
              <a:spcAft>
                <a:spcPts val="0"/>
              </a:spcAft>
            </a:pPr>
            <a:r>
              <a:rPr lang="ru-RU" sz="2000" b="1" dirty="0">
                <a:latin typeface="Times New Roman"/>
                <a:ea typeface="Calibri"/>
                <a:cs typeface="Times New Roman"/>
              </a:rPr>
              <a:t>Симптомы.</a:t>
            </a:r>
            <a:r>
              <a:rPr lang="ru-RU" sz="2000" dirty="0">
                <a:latin typeface="Times New Roman"/>
                <a:ea typeface="Calibri"/>
                <a:cs typeface="Times New Roman"/>
              </a:rPr>
              <a:t> При обморожении I степени наступает побледнение кожи с потерей чувствительности. После отогревания появляются покраснение и </a:t>
            </a:r>
            <a:r>
              <a:rPr lang="ru-RU" sz="2000" dirty="0" err="1">
                <a:latin typeface="Times New Roman"/>
                <a:ea typeface="Calibri"/>
                <a:cs typeface="Times New Roman"/>
              </a:rPr>
              <a:t>синюшность</a:t>
            </a:r>
            <a:r>
              <a:rPr lang="ru-RU" sz="2000" dirty="0">
                <a:latin typeface="Times New Roman"/>
                <a:ea typeface="Calibri"/>
                <a:cs typeface="Times New Roman"/>
              </a:rPr>
              <a:t> кожи с небольшой ее припухлостью, сопровождающиеся жжением. Все явления проходят через несколько часов или дней. </a:t>
            </a:r>
            <a:endParaRPr lang="ru-RU" sz="2000" dirty="0">
              <a:ea typeface="Calibri"/>
              <a:cs typeface="Times New Roman"/>
            </a:endParaRPr>
          </a:p>
          <a:p>
            <a:pPr indent="725488" algn="just">
              <a:lnSpc>
                <a:spcPct val="150000"/>
              </a:lnSpc>
              <a:spcAft>
                <a:spcPts val="0"/>
              </a:spcAft>
            </a:pPr>
            <a:r>
              <a:rPr lang="ru-RU" sz="2000" dirty="0">
                <a:latin typeface="Times New Roman"/>
                <a:ea typeface="Calibri"/>
                <a:cs typeface="Times New Roman"/>
              </a:rPr>
              <a:t>При обморожении II степени после отогревания на коже появляются пузыри с кровянистым содержимым, при III степени развивается омертвение всех слоев кожи, а при IV — омертвение мягких тканей и костей, всей конечности. </a:t>
            </a:r>
            <a:endParaRPr lang="ru-RU" sz="2000" dirty="0">
              <a:ea typeface="Calibri"/>
              <a:cs typeface="Times New Roman"/>
            </a:endParaRPr>
          </a:p>
          <a:p>
            <a:pPr indent="725488" algn="just">
              <a:lnSpc>
                <a:spcPct val="150000"/>
              </a:lnSpc>
              <a:spcAft>
                <a:spcPts val="0"/>
              </a:spcAft>
            </a:pPr>
            <a:r>
              <a:rPr lang="ru-RU" sz="2000" dirty="0">
                <a:latin typeface="Times New Roman"/>
                <a:ea typeface="Calibri"/>
                <a:cs typeface="Times New Roman"/>
              </a:rPr>
              <a:t>В развитии всех обморожений различают два периода. Во время первого (</a:t>
            </a:r>
            <a:r>
              <a:rPr lang="ru-RU" sz="2000" dirty="0" err="1">
                <a:latin typeface="Times New Roman"/>
                <a:ea typeface="Calibri"/>
                <a:cs typeface="Times New Roman"/>
              </a:rPr>
              <a:t>дореактивного</a:t>
            </a:r>
            <a:r>
              <a:rPr lang="ru-RU" sz="2000" dirty="0">
                <a:latin typeface="Times New Roman"/>
                <a:ea typeface="Calibri"/>
                <a:cs typeface="Times New Roman"/>
              </a:rPr>
              <a:t>) периода, т. е. до отогревания, область обморожения бледна, нечувствительна, иногда плотна на ощупь; наступает спазм сосудов, нарушается кровоток, что ведет к расстройству питания тканей. С началом отогревания (во второй, реактивный период) кровоток замедляется, возникает картина воспаления, появляются пузыри на коже, отек тканей и закупорка кровеносных сосудов, что и приводит к омертвению тканей.</a:t>
            </a:r>
            <a:endParaRPr lang="ru-RU" sz="2000" dirty="0">
              <a:ea typeface="Calibri"/>
              <a:cs typeface="Times New Roman"/>
            </a:endParaRPr>
          </a:p>
        </p:txBody>
      </p:sp>
    </p:spTree>
    <p:extLst>
      <p:ext uri="{BB962C8B-B14F-4D97-AF65-F5344CB8AC3E}">
        <p14:creationId xmlns:p14="http://schemas.microsoft.com/office/powerpoint/2010/main" val="806599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1" y="0"/>
            <a:ext cx="9601200" cy="3416320"/>
          </a:xfrm>
          <a:prstGeom prst="rect">
            <a:avLst/>
          </a:prstGeom>
        </p:spPr>
        <p:txBody>
          <a:bodyPr wrap="square">
            <a:spAutoFit/>
          </a:bodyPr>
          <a:lstStyle/>
          <a:p>
            <a:pPr indent="450215" algn="just">
              <a:spcAft>
                <a:spcPts val="0"/>
              </a:spcAft>
            </a:pPr>
            <a:r>
              <a:rPr lang="ru-RU" b="1" dirty="0">
                <a:latin typeface="Times New Roman"/>
                <a:ea typeface="Calibri"/>
                <a:cs typeface="Times New Roman"/>
              </a:rPr>
              <a:t>Первая медицинская помощь.</a:t>
            </a:r>
            <a:r>
              <a:rPr lang="ru-RU" dirty="0">
                <a:latin typeface="Times New Roman"/>
                <a:ea typeface="Calibri"/>
                <a:cs typeface="Times New Roman"/>
              </a:rPr>
              <a:t> Необходимо быстро отогреть обмороженную часть тела, желательно в теплом помещении. Не рекомендуется растирать обмороженный участок снегом. Согреть его лучше в ванне, доводя постепенно (в течение 30-60 мин) температуру воды (+17 °С) до +37...+38 °С, обмывая мылом и производя осторожный, но энергичный массаж. Поглаживание обмороженной части тела в направлении к сердцу улучшает кровообращение и предупреждает закупорку сосудов и омертвение тканей. Массаж продолжают до тех пор, пока обмороженные ткани не потеплеют и не исчезнет </a:t>
            </a:r>
            <a:r>
              <a:rPr lang="ru-RU" dirty="0" err="1">
                <a:latin typeface="Times New Roman"/>
                <a:ea typeface="Calibri"/>
                <a:cs typeface="Times New Roman"/>
              </a:rPr>
              <a:t>синюшность</a:t>
            </a:r>
            <a:r>
              <a:rPr lang="ru-RU" dirty="0">
                <a:latin typeface="Times New Roman"/>
                <a:ea typeface="Calibri"/>
                <a:cs typeface="Times New Roman"/>
              </a:rPr>
              <a:t> кожи.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При новом появлении </a:t>
            </a:r>
            <a:r>
              <a:rPr lang="ru-RU" dirty="0" err="1">
                <a:latin typeface="Times New Roman"/>
                <a:ea typeface="Calibri"/>
                <a:cs typeface="Times New Roman"/>
              </a:rPr>
              <a:t>синюшности</a:t>
            </a:r>
            <a:r>
              <a:rPr lang="ru-RU" dirty="0">
                <a:latin typeface="Times New Roman"/>
                <a:ea typeface="Calibri"/>
                <a:cs typeface="Times New Roman"/>
              </a:rPr>
              <a:t> массаж возобновляют. При возникновении пузырей массаж делать не рекомендуется. Одновременно пострадавшему дают горячий чай и кофе, алкогольные напитки. Согревшийся обмороженный участок обтирают спиртом, одеколоном или водкой и накладывают повязку со значительным количеством ваты. Мазевые повязки вредны, так как они усложняют последующую хирургическую обработку места обморожения. </a:t>
            </a:r>
            <a:endParaRPr lang="ru-RU" sz="1400" dirty="0">
              <a:ea typeface="Calibri"/>
              <a:cs typeface="Times New Roman"/>
            </a:endParaRPr>
          </a:p>
        </p:txBody>
      </p:sp>
      <p:pic>
        <p:nvPicPr>
          <p:cNvPr id="327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7300" y="3416320"/>
            <a:ext cx="7433441" cy="34416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111039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1" y="9772"/>
            <a:ext cx="9569669" cy="2585323"/>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Для применения в случае необходимости других мер помощи (противостолбнячная сыворотка, антибиотики, новокаиновая блокада) больного следует быстро доставить в лечебное учреждение. Для предупреждения возможных обморожений необходимо следить за тем, чтобы обувь не сдавливала конечность и не пропускала воду. При работе на холоде следует усиленно питаться, принимать горячее питье. Кожу лица и рук нужно защищать смазыванием салом или другим жиром.</a:t>
            </a:r>
            <a:endParaRPr lang="ru-RU" sz="1400" dirty="0">
              <a:ea typeface="Calibri"/>
              <a:cs typeface="Times New Roman"/>
            </a:endParaRPr>
          </a:p>
        </p:txBody>
      </p:sp>
      <p:pic>
        <p:nvPicPr>
          <p:cNvPr id="337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755" y="2739095"/>
            <a:ext cx="4762500" cy="3933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37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6232" y="2739095"/>
            <a:ext cx="4536857" cy="3933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1852509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5" y="-13588"/>
            <a:ext cx="9538138" cy="6740307"/>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Ожоги</a:t>
            </a:r>
            <a:endParaRPr lang="ru-RU" sz="1400" dirty="0">
              <a:ea typeface="Calibri"/>
              <a:cs typeface="Times New Roman"/>
            </a:endParaRPr>
          </a:p>
          <a:p>
            <a:pPr indent="803275" algn="just">
              <a:lnSpc>
                <a:spcPct val="150000"/>
              </a:lnSpc>
              <a:spcAft>
                <a:spcPts val="0"/>
              </a:spcAft>
            </a:pPr>
            <a:r>
              <a:rPr lang="ru-RU" dirty="0">
                <a:latin typeface="Times New Roman"/>
                <a:ea typeface="Calibri"/>
                <a:cs typeface="Times New Roman"/>
              </a:rPr>
              <a:t>— повреждение кожи, слизистой оболочки, а также подлежащих тканей в результате воздействия высоких температур (термический ожог), химических веществ (химический ожог), электрического тока (электрический ожог), ионизирующего излучения (лучевой ожог).</a:t>
            </a:r>
            <a:endParaRPr lang="ru-RU" sz="1400" dirty="0">
              <a:ea typeface="Calibri"/>
              <a:cs typeface="Times New Roman"/>
            </a:endParaRPr>
          </a:p>
          <a:p>
            <a:pPr indent="803275" algn="just">
              <a:lnSpc>
                <a:spcPct val="150000"/>
              </a:lnSpc>
              <a:spcAft>
                <a:spcPts val="0"/>
              </a:spcAft>
            </a:pPr>
            <a:r>
              <a:rPr lang="ru-RU" b="1" dirty="0">
                <a:latin typeface="Times New Roman"/>
                <a:ea typeface="Calibri"/>
                <a:cs typeface="Times New Roman"/>
              </a:rPr>
              <a:t>Термические ожоги. </a:t>
            </a:r>
            <a:r>
              <a:rPr lang="ru-RU" dirty="0">
                <a:latin typeface="Times New Roman"/>
                <a:ea typeface="Calibri"/>
                <a:cs typeface="Times New Roman"/>
              </a:rPr>
              <a:t>В условиях мирной жизни ожоги у человека чаще всего возникают в результате действия кипятка — в случае опрокидывания на себя различных емкостей, содержащих горячую жидкость; пара — при мытье в бане, а также на производстве, где используется пар; реже — вследствие действия пламени: при пожарах зданий или нефтяных источников, дорожных катастрофах, взрывах и грозах, при горении одежды или вследствие контакта кожи с раскаленным и расплавленным металлом, шлаком и т. п. </a:t>
            </a:r>
            <a:endParaRPr lang="ru-RU" sz="1400" dirty="0">
              <a:ea typeface="Calibri"/>
              <a:cs typeface="Times New Roman"/>
            </a:endParaRPr>
          </a:p>
          <a:p>
            <a:pPr indent="803275" algn="just">
              <a:lnSpc>
                <a:spcPct val="150000"/>
              </a:lnSpc>
              <a:spcAft>
                <a:spcPts val="0"/>
              </a:spcAft>
            </a:pPr>
            <a:r>
              <a:rPr lang="ru-RU" dirty="0">
                <a:latin typeface="Times New Roman"/>
                <a:ea typeface="Calibri"/>
                <a:cs typeface="Times New Roman"/>
              </a:rPr>
              <a:t>Различают четыре степени ожогов: </a:t>
            </a:r>
            <a:endParaRPr lang="ru-RU" sz="1400" dirty="0">
              <a:ea typeface="Calibri"/>
              <a:cs typeface="Times New Roman"/>
            </a:endParaRPr>
          </a:p>
          <a:p>
            <a:pPr indent="803275" algn="just">
              <a:lnSpc>
                <a:spcPct val="150000"/>
              </a:lnSpc>
              <a:spcAft>
                <a:spcPts val="0"/>
              </a:spcAft>
            </a:pPr>
            <a:r>
              <a:rPr lang="ru-RU" dirty="0">
                <a:latin typeface="Times New Roman"/>
                <a:ea typeface="Calibri"/>
                <a:cs typeface="Times New Roman"/>
              </a:rPr>
              <a:t>I — гиперемия (выраженное покраснение и припухлость кожи); </a:t>
            </a:r>
            <a:endParaRPr lang="ru-RU" sz="1400" dirty="0">
              <a:ea typeface="Calibri"/>
              <a:cs typeface="Times New Roman"/>
            </a:endParaRPr>
          </a:p>
          <a:p>
            <a:pPr indent="803275" algn="just">
              <a:lnSpc>
                <a:spcPct val="150000"/>
              </a:lnSpc>
              <a:spcAft>
                <a:spcPts val="0"/>
              </a:spcAft>
            </a:pPr>
            <a:r>
              <a:rPr lang="ru-RU" dirty="0">
                <a:latin typeface="Times New Roman"/>
                <a:ea typeface="Calibri"/>
                <a:cs typeface="Times New Roman"/>
              </a:rPr>
              <a:t>II — образование пузырей; </a:t>
            </a:r>
            <a:endParaRPr lang="ru-RU" sz="1400" dirty="0">
              <a:ea typeface="Calibri"/>
              <a:cs typeface="Times New Roman"/>
            </a:endParaRPr>
          </a:p>
          <a:p>
            <a:pPr indent="803275" algn="just">
              <a:lnSpc>
                <a:spcPct val="150000"/>
              </a:lnSpc>
              <a:spcAft>
                <a:spcPts val="0"/>
              </a:spcAft>
            </a:pPr>
            <a:r>
              <a:rPr lang="ru-RU" dirty="0">
                <a:latin typeface="Times New Roman"/>
                <a:ea typeface="Calibri"/>
                <a:cs typeface="Times New Roman"/>
              </a:rPr>
              <a:t>IIIA — омертвение поверхностных слоев кожи; </a:t>
            </a:r>
            <a:endParaRPr lang="ru-RU" sz="1400" dirty="0">
              <a:ea typeface="Calibri"/>
              <a:cs typeface="Times New Roman"/>
            </a:endParaRPr>
          </a:p>
          <a:p>
            <a:pPr indent="803275" algn="just">
              <a:lnSpc>
                <a:spcPct val="150000"/>
              </a:lnSpc>
              <a:spcAft>
                <a:spcPts val="0"/>
              </a:spcAft>
            </a:pPr>
            <a:r>
              <a:rPr lang="ru-RU" dirty="0">
                <a:latin typeface="Times New Roman"/>
                <a:ea typeface="Calibri"/>
                <a:cs typeface="Times New Roman"/>
              </a:rPr>
              <a:t>ШБ — омертвение всех слоев кожи; </a:t>
            </a:r>
            <a:endParaRPr lang="ru-RU" sz="1400" dirty="0">
              <a:ea typeface="Calibri"/>
              <a:cs typeface="Times New Roman"/>
            </a:endParaRPr>
          </a:p>
          <a:p>
            <a:pPr indent="803275" algn="just">
              <a:lnSpc>
                <a:spcPct val="150000"/>
              </a:lnSpc>
              <a:spcAft>
                <a:spcPts val="0"/>
              </a:spcAft>
            </a:pPr>
            <a:r>
              <a:rPr lang="ru-RU" dirty="0">
                <a:latin typeface="Times New Roman"/>
                <a:ea typeface="Calibri"/>
                <a:cs typeface="Times New Roman"/>
              </a:rPr>
              <a:t>IV — омертвение тканей, расположенных под кожей. </a:t>
            </a:r>
            <a:endParaRPr lang="ru-RU" sz="1400" dirty="0">
              <a:ea typeface="Calibri"/>
              <a:cs typeface="Times New Roman"/>
            </a:endParaRPr>
          </a:p>
        </p:txBody>
      </p:sp>
    </p:spTree>
    <p:extLst>
      <p:ext uri="{BB962C8B-B14F-4D97-AF65-F5344CB8AC3E}">
        <p14:creationId xmlns:p14="http://schemas.microsoft.com/office/powerpoint/2010/main" val="39532160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421" y="82368"/>
            <a:ext cx="9601199" cy="66022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895353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0"/>
            <a:ext cx="9648496" cy="6863417"/>
          </a:xfrm>
          <a:prstGeom prst="rect">
            <a:avLst/>
          </a:prstGeom>
        </p:spPr>
        <p:txBody>
          <a:bodyPr wrap="square">
            <a:spAutoFit/>
          </a:bodyPr>
          <a:lstStyle/>
          <a:p>
            <a:pPr indent="725488" algn="just">
              <a:spcAft>
                <a:spcPts val="0"/>
              </a:spcAft>
            </a:pPr>
            <a:r>
              <a:rPr lang="ru-RU" sz="2000" dirty="0">
                <a:latin typeface="Times New Roman"/>
                <a:ea typeface="Calibri"/>
                <a:cs typeface="Times New Roman"/>
              </a:rPr>
              <a:t>Ожоги I степени протекают легко. Для уменьшения боли и предупреждения образования пузырей обожженную поверхность следует в течение 10-15 мин охлаждать проточной водой, затем обсушить и можно припудрить содой, тальком, крахмалом и т. д.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При ожогах II степени применяют различные методы лечения. Накладывать на ожоги мазевые повязки не следует, так как это осложняет дальнейшую обработку раны.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Если </a:t>
            </a:r>
            <a:r>
              <a:rPr lang="ru-RU" sz="2000" dirty="0">
                <a:latin typeface="Times New Roman"/>
                <a:ea typeface="Calibri"/>
                <a:cs typeface="Times New Roman"/>
              </a:rPr>
              <a:t>пузыри не лопнувшие, на обожженную поверхность накладывают сухую стерильную повязку; при поврежденных пузырях поверхность оставляют открытой. Больного укладывают на стерильную простыню, над постелью устанавливают каркас, покрывают этот каркас стерильной простыней и для согревания больного зажигают несколько электрических лампочек, прикрепленных к каркасу. Назначают обильное питье, делают капельные клизмы, вливания изотонического раствора хлорида натрия, 5%-</a:t>
            </a:r>
            <a:r>
              <a:rPr lang="ru-RU" sz="2000" dirty="0" err="1">
                <a:latin typeface="Times New Roman"/>
                <a:ea typeface="Calibri"/>
                <a:cs typeface="Times New Roman"/>
              </a:rPr>
              <a:t>ного</a:t>
            </a:r>
            <a:r>
              <a:rPr lang="ru-RU" sz="2000" dirty="0">
                <a:latin typeface="Times New Roman"/>
                <a:ea typeface="Calibri"/>
                <a:cs typeface="Times New Roman"/>
              </a:rPr>
              <a:t> раствора глюкозы. Обязательно введение противостолбнячной сыворотки.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III и IV степени ожога предполагают хирургическое вмешательство. Ожог 1/3 поверхности тела опасен для жизни. Ожог 1/2 поверхности тела почти всегда смертелен.</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Горящую одежду иногда тушат, бросаясь в снежные сугробы или зарываясь в ящик с песком, что категорически запрещено. Ее надлежит тушить набрасыванием на пострадавшего одеял и ковров, а также с помощью воды. Пострадавших от ожога защищают от переохлаждения, укутывая их в одеяла, и срочно транспортируют в больницу, напоив теплым чаем.</a:t>
            </a:r>
            <a:endParaRPr lang="ru-RU" sz="2000" dirty="0">
              <a:ea typeface="Calibri"/>
              <a:cs typeface="Times New Roman"/>
            </a:endParaRPr>
          </a:p>
        </p:txBody>
      </p:sp>
    </p:spTree>
    <p:extLst>
      <p:ext uri="{BB962C8B-B14F-4D97-AF65-F5344CB8AC3E}">
        <p14:creationId xmlns:p14="http://schemas.microsoft.com/office/powerpoint/2010/main" val="2002938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46618" y="8469"/>
            <a:ext cx="8231783" cy="1456267"/>
          </a:xfrm>
        </p:spPr>
        <p:txBody>
          <a:bodyPr>
            <a:normAutofit/>
          </a:bodyPr>
          <a:lstStyle/>
          <a:p>
            <a:pPr algn="ctr"/>
            <a:r>
              <a:rPr lang="ru-RU" b="1" dirty="0" smtClean="0">
                <a:solidFill>
                  <a:schemeClr val="bg1"/>
                </a:solidFill>
                <a:latin typeface="Times New Roman" panose="02020603050405020304" pitchFamily="18" charset="0"/>
                <a:cs typeface="Times New Roman" panose="02020603050405020304" pitchFamily="18" charset="0"/>
              </a:rPr>
              <a:t/>
            </a:r>
            <a:br>
              <a:rPr lang="ru-RU" b="1" dirty="0" smtClean="0">
                <a:solidFill>
                  <a:schemeClr val="bg1"/>
                </a:solidFill>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6" name="Прямоугольник 5"/>
          <p:cNvSpPr/>
          <p:nvPr/>
        </p:nvSpPr>
        <p:spPr>
          <a:xfrm>
            <a:off x="115614" y="45232"/>
            <a:ext cx="9790386" cy="6863417"/>
          </a:xfrm>
          <a:prstGeom prst="rect">
            <a:avLst/>
          </a:prstGeom>
        </p:spPr>
        <p:txBody>
          <a:bodyPr wrap="square">
            <a:spAutoFit/>
          </a:bodyPr>
          <a:lstStyle/>
          <a:p>
            <a:pPr indent="450215" algn="just">
              <a:spcAft>
                <a:spcPts val="0"/>
              </a:spcAft>
            </a:pPr>
            <a:r>
              <a:rPr lang="ru-RU" sz="2000" dirty="0">
                <a:latin typeface="Times New Roman"/>
                <a:ea typeface="Calibri"/>
                <a:cs typeface="Times New Roman"/>
              </a:rPr>
              <a:t>Если в ПМП будет нуждаться одновременно большое число пораженных, то определяется срочность и очередность ее оказания (медицинская сортировка).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В первую очередность оказывают МП по показаниям, т.е. тем пострадавшим, которые могут погибнуть, если не получат ее тотчас же. Это пострадавшие с сильным кровотечением, затрудненным дыханием, проникающим ранением грудной клетки и живота, обширными ожогами, открытыми переломами и т.д. Среди этой группы пострадавших в первую очередь помощь оказывают детям и беременным женщинам. </a:t>
            </a:r>
            <a:endParaRPr lang="ru-RU" sz="2000" dirty="0">
              <a:ea typeface="Calibri"/>
              <a:cs typeface="Times New Roman"/>
            </a:endParaRPr>
          </a:p>
          <a:p>
            <a:pPr indent="450215" algn="ctr">
              <a:spcAft>
                <a:spcPts val="0"/>
              </a:spcAft>
            </a:pPr>
            <a:r>
              <a:rPr lang="ru-RU" sz="2000" b="1" dirty="0">
                <a:latin typeface="Times New Roman"/>
                <a:ea typeface="Calibri"/>
                <a:cs typeface="Times New Roman"/>
              </a:rPr>
              <a:t>Первая медицинская помощь включает: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1)    немедленное прекращение воздействия повреждающих факторов: извлечение пострадавшего из-под тяжести, из горящего помещения или воды, прекращение воздействия электрического тока или отравляющих газов;</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2)    устранение асфиксии и проведение искусственной вентиляции легких;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3)    непрямой массаж сердца;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4)    временную остановку кровотечения;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5)    проведение простейших противошоковых мероприятий;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6)    наложение асептической повязки на рану;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7)    транспортную иммобилизацию с применением подручных средств;</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8)    применение антибиотиков, антидотов, противорвотного средства из индивидуальной или автомобильной аптечки, промывание желудка;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9)    предупреждение переохлаждения или перегревания;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10) правильное укладывание пострадавших на носилки в зависимости от характера повреждения и его локализации, немедленная транспортировка в лечебное учреждение. </a:t>
            </a:r>
            <a:endParaRPr lang="ru-RU" sz="2000" dirty="0">
              <a:ea typeface="Calibri"/>
              <a:cs typeface="Times New Roman"/>
            </a:endParaRPr>
          </a:p>
        </p:txBody>
      </p:sp>
    </p:spTree>
    <p:extLst>
      <p:ext uri="{BB962C8B-B14F-4D97-AF65-F5344CB8AC3E}">
        <p14:creationId xmlns:p14="http://schemas.microsoft.com/office/powerpoint/2010/main" val="2728723755"/>
      </p:ext>
    </p:extLst>
  </p:cSld>
  <p:clrMapOvr>
    <a:masterClrMapping/>
  </p:clrMapOvr>
  <p:transition spd="slow">
    <p:push dir="u"/>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9256"/>
          <a:stretch/>
        </p:blipFill>
        <p:spPr bwMode="auto">
          <a:xfrm>
            <a:off x="204953" y="173420"/>
            <a:ext cx="9475076" cy="6526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612649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243" y="157655"/>
            <a:ext cx="9495549" cy="6558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619721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0"/>
            <a:ext cx="9616966" cy="6740307"/>
          </a:xfrm>
          <a:prstGeom prst="rect">
            <a:avLst/>
          </a:prstGeom>
        </p:spPr>
        <p:txBody>
          <a:bodyPr wrap="square">
            <a:spAutoFit/>
          </a:bodyPr>
          <a:lstStyle/>
          <a:p>
            <a:pPr indent="725488" algn="just">
              <a:lnSpc>
                <a:spcPct val="150000"/>
              </a:lnSpc>
              <a:spcAft>
                <a:spcPts val="0"/>
              </a:spcAft>
            </a:pPr>
            <a:r>
              <a:rPr lang="ru-RU" b="1" dirty="0">
                <a:latin typeface="Times New Roman"/>
                <a:ea typeface="Calibri"/>
                <a:cs typeface="Times New Roman"/>
              </a:rPr>
              <a:t>Химические ожоги</a:t>
            </a:r>
            <a:r>
              <a:rPr lang="ru-RU" dirty="0">
                <a:latin typeface="Times New Roman"/>
                <a:ea typeface="Calibri"/>
                <a:cs typeface="Times New Roman"/>
              </a:rPr>
              <a:t> вызываются действием на кожу и слизистые оболочки агрессивных химических веществ (концентрированной кислоты, концентрированной щелочи, солей тяжелых металлов, фосфора, гашеной извести). Эти ожоги, как правило, глубокие; они отличаются замедленным течением, постепенным отторжением омертвевших тканей, длительным заживлением. </a:t>
            </a:r>
            <a:endParaRPr lang="ru-RU" sz="1400" dirty="0">
              <a:ea typeface="Calibri"/>
              <a:cs typeface="Times New Roman"/>
            </a:endParaRPr>
          </a:p>
          <a:p>
            <a:pPr indent="725488" algn="just">
              <a:lnSpc>
                <a:spcPct val="150000"/>
              </a:lnSpc>
              <a:spcAft>
                <a:spcPts val="0"/>
              </a:spcAft>
            </a:pPr>
            <a:r>
              <a:rPr lang="ru-RU" dirty="0">
                <a:latin typeface="Times New Roman"/>
                <a:ea typeface="Calibri"/>
                <a:cs typeface="Times New Roman"/>
              </a:rPr>
              <a:t>Ожоговый шок развивается редко, он обычно нетяжелый (1-Й степени). Общие осложнения бывают только при обширных и глубоких ожогах. Концентрированные кислоты вызывают обезвоживание и коагуляцию тканей; образуется плотный струп, который препятствует распространению кислоты в глубину тканей. При ожоге серной кислотой струп обычно темного цвета, соляной кислотой — светлого, азотной — желто-зеленого. Концентрированные щелочи (едкий натр, едкий кали, каустическая сода) вызывают повреждение белка, омыление жиров; развивается расплавление тканей, появляется тенденция к распространению ожога вглубь и вширь. </a:t>
            </a:r>
            <a:endParaRPr lang="ru-RU" sz="1400" dirty="0">
              <a:ea typeface="Calibri"/>
              <a:cs typeface="Times New Roman"/>
            </a:endParaRPr>
          </a:p>
          <a:p>
            <a:pPr indent="725488" algn="just">
              <a:lnSpc>
                <a:spcPct val="150000"/>
              </a:lnSpc>
              <a:spcAft>
                <a:spcPts val="0"/>
              </a:spcAft>
            </a:pPr>
            <a:r>
              <a:rPr lang="ru-RU" dirty="0">
                <a:latin typeface="Times New Roman"/>
                <a:ea typeface="Calibri"/>
                <a:cs typeface="Times New Roman"/>
              </a:rPr>
              <a:t>В случаях ожогов слизистых оболочек рта, пищевода, желудка не только возникают местные изменения на этих участках, но и развивается — в результате всасывания химических веществ — общее токсическое действие на организм. </a:t>
            </a:r>
            <a:endParaRPr lang="ru-RU" sz="1400" dirty="0">
              <a:ea typeface="Calibri"/>
              <a:cs typeface="Times New Roman"/>
            </a:endParaRPr>
          </a:p>
        </p:txBody>
      </p:sp>
    </p:spTree>
    <p:extLst>
      <p:ext uri="{BB962C8B-B14F-4D97-AF65-F5344CB8AC3E}">
        <p14:creationId xmlns:p14="http://schemas.microsoft.com/office/powerpoint/2010/main" val="217320305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124" y="0"/>
            <a:ext cx="9664262"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4865812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9550"/>
            <a:ext cx="9616966" cy="3139321"/>
          </a:xfrm>
          <a:prstGeom prst="rect">
            <a:avLst/>
          </a:prstGeom>
        </p:spPr>
        <p:txBody>
          <a:bodyPr wrap="square">
            <a:spAutoFit/>
          </a:bodyPr>
          <a:lstStyle/>
          <a:p>
            <a:pPr indent="450215" algn="just">
              <a:spcAft>
                <a:spcPts val="0"/>
              </a:spcAft>
            </a:pPr>
            <a:r>
              <a:rPr lang="ru-RU" b="1" dirty="0">
                <a:latin typeface="Times New Roman"/>
                <a:ea typeface="Calibri"/>
                <a:cs typeface="Times New Roman"/>
              </a:rPr>
              <a:t>Первая медицинская помощь.</a:t>
            </a:r>
            <a:r>
              <a:rPr lang="ru-RU" dirty="0">
                <a:latin typeface="Times New Roman"/>
                <a:ea typeface="Calibri"/>
                <a:cs typeface="Times New Roman"/>
              </a:rPr>
              <a:t> Ожоговую поверхность обильно промывают проточной водой в течение 15-20 мин, при этом смывные воды не должны попадать на здоровые участки кожи. При ожоге фосфором кусочки фосфора удаляют из тканей сначала механическим путем, затем обильным промыванием водой — до тех пор, пока не прекратится свечение в темноте пораженного участка. После обильного промывания на место ожога накладывают повязку с 5%-</a:t>
            </a:r>
            <a:r>
              <a:rPr lang="ru-RU" dirty="0" err="1">
                <a:latin typeface="Times New Roman"/>
                <a:ea typeface="Calibri"/>
                <a:cs typeface="Times New Roman"/>
              </a:rPr>
              <a:t>ным</a:t>
            </a:r>
            <a:r>
              <a:rPr lang="ru-RU" dirty="0">
                <a:latin typeface="Times New Roman"/>
                <a:ea typeface="Calibri"/>
                <a:cs typeface="Times New Roman"/>
              </a:rPr>
              <a:t> раствором медного купороса или с пастой, содержащей медный купорос.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В случае попадания на кожу негашеной извести ее тщательно удаляют механическим путем и только потом промывают водой. Применять промывание водой до удаления извести нельзя, так как при контакте извести с водой образуется гашеная известь, которая вызовет ожог. Гашеную известь можно смыть водой с кожи и слизистых. Затем следует наложить стерильную повязку. </a:t>
            </a:r>
            <a:endParaRPr lang="ru-RU" sz="1400" dirty="0">
              <a:ea typeface="Calibri"/>
              <a:cs typeface="Times New Roman"/>
            </a:endParaRPr>
          </a:p>
        </p:txBody>
      </p:sp>
      <p:pic>
        <p:nvPicPr>
          <p:cNvPr id="3891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655" y="3148870"/>
            <a:ext cx="9616966" cy="37091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8817326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825" y="87313"/>
            <a:ext cx="9144000" cy="6681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1232683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89184" y="0"/>
            <a:ext cx="9569669" cy="3416320"/>
          </a:xfrm>
          <a:prstGeom prst="rect">
            <a:avLst/>
          </a:prstGeom>
        </p:spPr>
        <p:txBody>
          <a:bodyPr wrap="square">
            <a:spAutoFit/>
          </a:bodyPr>
          <a:lstStyle/>
          <a:p>
            <a:pPr indent="450215" algn="just">
              <a:spcAft>
                <a:spcPts val="0"/>
              </a:spcAft>
            </a:pPr>
            <a:r>
              <a:rPr lang="ru-RU" dirty="0">
                <a:latin typeface="Times New Roman"/>
                <a:ea typeface="Calibri"/>
                <a:cs typeface="Times New Roman"/>
              </a:rPr>
              <a:t>После промывания участков кожи, обожженных кислотой, на эти области накладываются повязки в виде примочек со слабым раствором щелочи (2%-</a:t>
            </a:r>
            <a:r>
              <a:rPr lang="ru-RU" dirty="0" err="1">
                <a:latin typeface="Times New Roman"/>
                <a:ea typeface="Calibri"/>
                <a:cs typeface="Times New Roman"/>
              </a:rPr>
              <a:t>ный</a:t>
            </a:r>
            <a:r>
              <a:rPr lang="ru-RU" dirty="0">
                <a:latin typeface="Times New Roman"/>
                <a:ea typeface="Calibri"/>
                <a:cs typeface="Times New Roman"/>
              </a:rPr>
              <a:t> раствор столовой соды), а на участки, обожженные щелочью, — со слабым раствором кислоты (1%-</a:t>
            </a:r>
            <a:r>
              <a:rPr lang="ru-RU" dirty="0" err="1">
                <a:latin typeface="Times New Roman"/>
                <a:ea typeface="Calibri"/>
                <a:cs typeface="Times New Roman"/>
              </a:rPr>
              <a:t>ный</a:t>
            </a:r>
            <a:r>
              <a:rPr lang="ru-RU" dirty="0">
                <a:latin typeface="Times New Roman"/>
                <a:ea typeface="Calibri"/>
                <a:cs typeface="Times New Roman"/>
              </a:rPr>
              <a:t> уксусной, 3%-</a:t>
            </a:r>
            <a:r>
              <a:rPr lang="ru-RU" dirty="0" err="1">
                <a:latin typeface="Times New Roman"/>
                <a:ea typeface="Calibri"/>
                <a:cs typeface="Times New Roman"/>
              </a:rPr>
              <a:t>ный</a:t>
            </a:r>
            <a:r>
              <a:rPr lang="ru-RU" dirty="0">
                <a:latin typeface="Times New Roman"/>
                <a:ea typeface="Calibri"/>
                <a:cs typeface="Times New Roman"/>
              </a:rPr>
              <a:t> борной).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В случаях отравления кислотами, щелочами развивается ожог слизистых оболочек: сразу возникают резкие боли во рту, горле, пищеводе, появляется отек слизистых оболочек губ, полости рта, гортани. </a:t>
            </a:r>
            <a:endParaRPr lang="ru-RU" sz="1400" dirty="0">
              <a:ea typeface="Calibri"/>
              <a:cs typeface="Times New Roman"/>
            </a:endParaRPr>
          </a:p>
          <a:p>
            <a:pPr indent="450215" algn="just">
              <a:spcAft>
                <a:spcPts val="0"/>
              </a:spcAft>
            </a:pPr>
            <a:r>
              <a:rPr lang="ru-RU" b="1" dirty="0">
                <a:latin typeface="Times New Roman"/>
                <a:ea typeface="Calibri"/>
                <a:cs typeface="Times New Roman"/>
              </a:rPr>
              <a:t>Оказание первой медицинской помощи при химических ожогах</a:t>
            </a:r>
            <a:r>
              <a:rPr lang="ru-RU" dirty="0">
                <a:latin typeface="Times New Roman"/>
                <a:ea typeface="Calibri"/>
                <a:cs typeface="Times New Roman"/>
              </a:rPr>
              <a:t> имеет определенную специфику. Чем менее длительно действие попавших на кожу агрессивных веществ, тем меньше глубина поражения тканей. Необходимо немедленное — в первые 10-15 секунд после травмы — обмывание пораженной поверхности большим количеством проточной холодной воды. Обработка должна продолжаться не менее 10-15 мин.</a:t>
            </a:r>
            <a:endParaRPr lang="ru-RU" sz="1400" dirty="0">
              <a:ea typeface="Calibri"/>
              <a:cs typeface="Times New Roman"/>
            </a:endParaRPr>
          </a:p>
        </p:txBody>
      </p:sp>
      <p:pic>
        <p:nvPicPr>
          <p:cNvPr id="409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30780" y="3531476"/>
            <a:ext cx="6086475" cy="33265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2711008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89185" y="0"/>
            <a:ext cx="9522373" cy="6740307"/>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Первая помощь при отравлениях </a:t>
            </a:r>
            <a:endParaRPr lang="ru-RU" sz="1400" dirty="0">
              <a:ea typeface="Calibri"/>
              <a:cs typeface="Times New Roman"/>
            </a:endParaRPr>
          </a:p>
          <a:p>
            <a:pPr indent="725488" algn="just">
              <a:lnSpc>
                <a:spcPct val="150000"/>
              </a:lnSpc>
              <a:spcAft>
                <a:spcPts val="0"/>
              </a:spcAft>
            </a:pPr>
            <a:r>
              <a:rPr lang="ru-RU" dirty="0">
                <a:latin typeface="Times New Roman"/>
                <a:ea typeface="Calibri"/>
                <a:cs typeface="Times New Roman"/>
              </a:rPr>
              <a:t>– патологическое состояние, обусловленное воздействием ядов (токсинов) на организм. Причинами отравлений могут быть недоброкачественные пищевые продукты и ядовитые растения, различные химические вещества, применяемые в быту и на производстве, лекарственные препараты и т. д. </a:t>
            </a:r>
            <a:endParaRPr lang="ru-RU" dirty="0" smtClean="0">
              <a:latin typeface="Times New Roman"/>
              <a:ea typeface="Calibri"/>
              <a:cs typeface="Times New Roman"/>
            </a:endParaRPr>
          </a:p>
          <a:p>
            <a:pPr indent="725488" algn="just">
              <a:lnSpc>
                <a:spcPct val="150000"/>
              </a:lnSpc>
              <a:spcAft>
                <a:spcPts val="0"/>
              </a:spcAft>
            </a:pPr>
            <a:r>
              <a:rPr lang="ru-RU" dirty="0" smtClean="0">
                <a:latin typeface="Times New Roman"/>
                <a:ea typeface="Calibri"/>
                <a:cs typeface="Times New Roman"/>
              </a:rPr>
              <a:t>Яды </a:t>
            </a:r>
            <a:r>
              <a:rPr lang="ru-RU" dirty="0">
                <a:latin typeface="Times New Roman"/>
                <a:ea typeface="Calibri"/>
                <a:cs typeface="Times New Roman"/>
              </a:rPr>
              <a:t>оказывают на организм местное и общее воздействие, которое зависит от характера яда и пути его попадания в организм. </a:t>
            </a:r>
            <a:endParaRPr lang="ru-RU" sz="1400" dirty="0">
              <a:ea typeface="Calibri"/>
              <a:cs typeface="Times New Roman"/>
            </a:endParaRPr>
          </a:p>
          <a:p>
            <a:pPr indent="725488" algn="just">
              <a:lnSpc>
                <a:spcPct val="150000"/>
              </a:lnSpc>
              <a:spcAft>
                <a:spcPts val="0"/>
              </a:spcAft>
            </a:pPr>
            <a:r>
              <a:rPr lang="ru-RU" dirty="0">
                <a:latin typeface="Times New Roman"/>
                <a:ea typeface="Calibri"/>
                <a:cs typeface="Times New Roman"/>
              </a:rPr>
              <a:t>При пищевых отравлениях первые симптомы появляются через 2–6 часов (реже через 12–14 часов) после употребления недоброкачественного продукта. Вначале отмечаются сухость во рту, жажда, схваткообразная боль в животе. Она носит разлитой характер, но более выражена в надчревной или околопупочной области. </a:t>
            </a:r>
            <a:endParaRPr lang="ru-RU" dirty="0" smtClean="0">
              <a:latin typeface="Times New Roman"/>
              <a:ea typeface="Calibri"/>
              <a:cs typeface="Times New Roman"/>
            </a:endParaRPr>
          </a:p>
          <a:p>
            <a:pPr indent="725488" algn="just">
              <a:lnSpc>
                <a:spcPct val="150000"/>
              </a:lnSpc>
              <a:spcAft>
                <a:spcPts val="0"/>
              </a:spcAft>
            </a:pPr>
            <a:r>
              <a:rPr lang="ru-RU" dirty="0" smtClean="0">
                <a:latin typeface="Times New Roman"/>
                <a:ea typeface="Calibri"/>
                <a:cs typeface="Times New Roman"/>
              </a:rPr>
              <a:t>Одновременно </a:t>
            </a:r>
            <a:r>
              <a:rPr lang="ru-RU" dirty="0">
                <a:latin typeface="Times New Roman"/>
                <a:ea typeface="Calibri"/>
                <a:cs typeface="Times New Roman"/>
              </a:rPr>
              <a:t>с болью в животе появляются тошнота, рвота и диарея. Живот мягкий, вздут, иногда ощущается урчание. Рвота наблюдается у 80% пострадавших. Вначале она обильная, затем становится скудной. Диарея развивается у 93–95% пострадавших. </a:t>
            </a:r>
            <a:endParaRPr lang="ru-RU" dirty="0" smtClean="0">
              <a:latin typeface="Times New Roman"/>
              <a:ea typeface="Calibri"/>
              <a:cs typeface="Times New Roman"/>
            </a:endParaRPr>
          </a:p>
          <a:p>
            <a:pPr indent="725488" algn="just">
              <a:lnSpc>
                <a:spcPct val="150000"/>
              </a:lnSpc>
              <a:spcAft>
                <a:spcPts val="0"/>
              </a:spcAft>
            </a:pPr>
            <a:r>
              <a:rPr lang="ru-RU" dirty="0" smtClean="0">
                <a:latin typeface="Times New Roman"/>
                <a:ea typeface="Calibri"/>
                <a:cs typeface="Times New Roman"/>
              </a:rPr>
              <a:t>Стул </a:t>
            </a:r>
            <a:r>
              <a:rPr lang="ru-RU" dirty="0">
                <a:latin typeface="Times New Roman"/>
                <a:ea typeface="Calibri"/>
                <a:cs typeface="Times New Roman"/>
              </a:rPr>
              <a:t>жидкий, но не очень водянистый, чаще кашицеобразный, обильный, иногда зловонный, измененного цвета (цвета «болотной тины»), с небольшим содержанием слизи. </a:t>
            </a:r>
            <a:endParaRPr lang="ru-RU" sz="1400" dirty="0">
              <a:ea typeface="Calibri"/>
              <a:cs typeface="Times New Roman"/>
            </a:endParaRPr>
          </a:p>
        </p:txBody>
      </p:sp>
    </p:spTree>
    <p:extLst>
      <p:ext uri="{BB962C8B-B14F-4D97-AF65-F5344CB8AC3E}">
        <p14:creationId xmlns:p14="http://schemas.microsoft.com/office/powerpoint/2010/main" val="312882522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0"/>
            <a:ext cx="9632731" cy="6695872"/>
          </a:xfrm>
          <a:prstGeom prst="rect">
            <a:avLst/>
          </a:prstGeom>
        </p:spPr>
        <p:txBody>
          <a:bodyPr wrap="square">
            <a:spAutoFit/>
          </a:bodyPr>
          <a:lstStyle/>
          <a:p>
            <a:pPr indent="725488" algn="just">
              <a:lnSpc>
                <a:spcPct val="150000"/>
              </a:lnSpc>
              <a:spcAft>
                <a:spcPts val="0"/>
              </a:spcAft>
            </a:pPr>
            <a:r>
              <a:rPr lang="ru-RU" dirty="0">
                <a:latin typeface="Times New Roman"/>
                <a:ea typeface="Calibri"/>
                <a:cs typeface="Times New Roman"/>
              </a:rPr>
              <a:t>Рвота и дефекация приносят временное облегчение, так как со рвотными и каловыми массами из организма удаляются микробы и токсины. Вместе с тем рвота и понос ведут к обезвоживанию организма. </a:t>
            </a:r>
            <a:endParaRPr lang="ru-RU" sz="1400" dirty="0">
              <a:ea typeface="Calibri"/>
              <a:cs typeface="Times New Roman"/>
            </a:endParaRPr>
          </a:p>
          <a:p>
            <a:pPr indent="725488" algn="just">
              <a:lnSpc>
                <a:spcPct val="150000"/>
              </a:lnSpc>
              <a:spcAft>
                <a:spcPts val="0"/>
              </a:spcAft>
            </a:pPr>
            <a:r>
              <a:rPr lang="ru-RU" dirty="0">
                <a:latin typeface="Times New Roman"/>
                <a:ea typeface="Calibri"/>
                <a:cs typeface="Times New Roman"/>
              </a:rPr>
              <a:t>При всех острых отравлениях неотложная помощь должна преследовать следующие цели: </a:t>
            </a:r>
            <a:endParaRPr lang="ru-RU" sz="1400" dirty="0">
              <a:ea typeface="Calibri"/>
              <a:cs typeface="Times New Roman"/>
            </a:endParaRPr>
          </a:p>
          <a:p>
            <a:pPr indent="725488" algn="just">
              <a:lnSpc>
                <a:spcPct val="150000"/>
              </a:lnSpc>
              <a:spcAft>
                <a:spcPts val="0"/>
              </a:spcAft>
            </a:pPr>
            <a:r>
              <a:rPr lang="ru-RU" dirty="0">
                <a:latin typeface="Times New Roman"/>
                <a:ea typeface="Calibri"/>
                <a:cs typeface="Times New Roman"/>
              </a:rPr>
              <a:t>1. максимально быстрое выведение яда из организма; </a:t>
            </a:r>
            <a:endParaRPr lang="ru-RU" sz="1400" dirty="0">
              <a:ea typeface="Calibri"/>
              <a:cs typeface="Times New Roman"/>
            </a:endParaRPr>
          </a:p>
          <a:p>
            <a:pPr indent="725488" algn="just">
              <a:lnSpc>
                <a:spcPct val="150000"/>
              </a:lnSpc>
              <a:spcAft>
                <a:spcPts val="0"/>
              </a:spcAft>
            </a:pPr>
            <a:r>
              <a:rPr lang="ru-RU" dirty="0">
                <a:latin typeface="Times New Roman"/>
                <a:ea typeface="Calibri"/>
                <a:cs typeface="Times New Roman"/>
              </a:rPr>
              <a:t>2. обезвреживание остающегося в организме яда с помощью противоядий (антидотов); </a:t>
            </a:r>
            <a:endParaRPr lang="ru-RU" sz="1400" dirty="0">
              <a:ea typeface="Calibri"/>
              <a:cs typeface="Times New Roman"/>
            </a:endParaRPr>
          </a:p>
          <a:p>
            <a:pPr indent="725488" algn="just">
              <a:lnSpc>
                <a:spcPct val="150000"/>
              </a:lnSpc>
              <a:spcAft>
                <a:spcPts val="0"/>
              </a:spcAft>
            </a:pPr>
            <a:r>
              <a:rPr lang="ru-RU" dirty="0">
                <a:latin typeface="Times New Roman"/>
                <a:ea typeface="Calibri"/>
                <a:cs typeface="Times New Roman"/>
              </a:rPr>
              <a:t>3. борьба с обезвоживанием, нарушениями дыхания и кровообращения.</a:t>
            </a:r>
            <a:endParaRPr lang="ru-RU" sz="1400" dirty="0">
              <a:ea typeface="Calibri"/>
              <a:cs typeface="Times New Roman"/>
            </a:endParaRPr>
          </a:p>
          <a:p>
            <a:pPr indent="725488" algn="just">
              <a:lnSpc>
                <a:spcPct val="150000"/>
              </a:lnSpc>
              <a:spcAft>
                <a:spcPts val="0"/>
              </a:spcAft>
            </a:pPr>
            <a:r>
              <a:rPr lang="ru-RU" b="1" dirty="0">
                <a:latin typeface="Times New Roman"/>
                <a:ea typeface="Calibri"/>
                <a:cs typeface="Times New Roman"/>
              </a:rPr>
              <a:t>Первая помощь при отравлениях</a:t>
            </a:r>
            <a:r>
              <a:rPr lang="ru-RU" dirty="0">
                <a:latin typeface="Times New Roman"/>
                <a:ea typeface="Calibri"/>
                <a:cs typeface="Times New Roman"/>
              </a:rPr>
              <a:t> </a:t>
            </a:r>
            <a:endParaRPr lang="ru-RU" sz="1400" dirty="0">
              <a:ea typeface="Calibri"/>
              <a:cs typeface="Times New Roman"/>
            </a:endParaRPr>
          </a:p>
          <a:p>
            <a:pPr indent="725488" algn="just">
              <a:lnSpc>
                <a:spcPct val="150000"/>
              </a:lnSpc>
              <a:spcAft>
                <a:spcPts val="0"/>
              </a:spcAft>
            </a:pPr>
            <a:r>
              <a:rPr lang="ru-RU" dirty="0">
                <a:latin typeface="Times New Roman"/>
                <a:ea typeface="Calibri"/>
                <a:cs typeface="Times New Roman"/>
              </a:rPr>
              <a:t>Характер отравления может быть самым разным. Универсальных же противоядий для оказания первой помощи практически не. При малейших подозрениях на отравление в первую очередь, разумеется, вызывайте «скорую помощь». Пострадавшего надо тем временем уложить на кровать, даже если он будет чувствовать себя сносно. Если по тем или иным причинам его нужно доставить в другое место, надо воспользоваться носилками или переносить на руках. При физическом напряжении яд всасывается в организм быстрее, и вероятность осложнений, в частности отека легких и мозга, возрастает. </a:t>
            </a:r>
            <a:endParaRPr lang="ru-RU" sz="1400" dirty="0">
              <a:ea typeface="Calibri"/>
              <a:cs typeface="Times New Roman"/>
            </a:endParaRPr>
          </a:p>
        </p:txBody>
      </p:sp>
    </p:spTree>
    <p:extLst>
      <p:ext uri="{BB962C8B-B14F-4D97-AF65-F5344CB8AC3E}">
        <p14:creationId xmlns:p14="http://schemas.microsoft.com/office/powerpoint/2010/main" val="535125533"/>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58" y="109538"/>
            <a:ext cx="9616965" cy="6638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35296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 y="284207"/>
            <a:ext cx="9905999" cy="1124465"/>
          </a:xfrm>
        </p:spPr>
        <p:txBody>
          <a:bodyPr>
            <a:normAutofit fontScale="90000"/>
          </a:bodyPr>
          <a:lstStyle/>
          <a:p>
            <a:pPr algn="ctr"/>
            <a:r>
              <a:rPr lang="ru-RU" b="1" dirty="0" smtClean="0">
                <a:solidFill>
                  <a:schemeClr val="bg1"/>
                </a:solidFill>
                <a:latin typeface="Times New Roman" panose="02020603050405020304" pitchFamily="18" charset="0"/>
                <a:cs typeface="Times New Roman" panose="02020603050405020304" pitchFamily="18" charset="0"/>
              </a:rPr>
              <a:t/>
            </a:r>
            <a:br>
              <a:rPr lang="ru-RU" b="1" dirty="0" smtClean="0">
                <a:solidFill>
                  <a:schemeClr val="bg1"/>
                </a:solidFill>
                <a:latin typeface="Times New Roman" panose="02020603050405020304" pitchFamily="18" charset="0"/>
                <a:cs typeface="Times New Roman" panose="02020603050405020304" pitchFamily="18" charset="0"/>
              </a:rPr>
            </a:br>
            <a:endParaRPr lang="ru-RU" b="1" dirty="0">
              <a:latin typeface="Times New Roman" panose="02020603050405020304" pitchFamily="18" charset="0"/>
              <a:cs typeface="Times New Roman" panose="02020603050405020304" pitchFamily="18" charset="0"/>
            </a:endParaRPr>
          </a:p>
        </p:txBody>
      </p:sp>
      <p:sp>
        <p:nvSpPr>
          <p:cNvPr id="5" name="Прямоугольник 4"/>
          <p:cNvSpPr/>
          <p:nvPr/>
        </p:nvSpPr>
        <p:spPr>
          <a:xfrm>
            <a:off x="189184" y="0"/>
            <a:ext cx="9585435" cy="3831818"/>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Приступая к оказанию ПМП при комбинированном поражении, надо определить последовательность отдельных приемов. Сначала выполняют те приемы, от которых зависит сохранение жизни пораженного, или те, без которых невозможно выполнить последующие приемы ПМП. Так при открытом переломе бедра и наличии артериального кровотечения сначала надо остановить опасное для жизни кровотечение, затем на рану наложить стерильную повязку, ввести обезболивающее и только потом приступить к иммобилизации конечности: наложить специальную шину или использовать подручные средства для достижения неподвижности при переломе.</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Рассмотрим различные ситуации, требующие оказания первой медицинской помощи.</a:t>
            </a:r>
            <a:endParaRPr lang="ru-RU" sz="1400" dirty="0">
              <a:ea typeface="Calibri"/>
              <a:cs typeface="Times New Roman"/>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1860" y="3831818"/>
            <a:ext cx="6180082" cy="30298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89920344"/>
      </p:ext>
    </p:extLst>
  </p:cSld>
  <p:clrMapOvr>
    <a:masterClrMapping/>
  </p:clrMapOvr>
  <p:transition spd="slow">
    <p:push dir="u"/>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0"/>
            <a:ext cx="4816365" cy="7017306"/>
          </a:xfrm>
          <a:prstGeom prst="rect">
            <a:avLst/>
          </a:prstGeom>
        </p:spPr>
        <p:txBody>
          <a:bodyPr wrap="square">
            <a:spAutoFit/>
          </a:bodyPr>
          <a:lstStyle/>
          <a:p>
            <a:pPr indent="725488" algn="just">
              <a:spcAft>
                <a:spcPts val="0"/>
              </a:spcAft>
            </a:pPr>
            <a:r>
              <a:rPr lang="ru-RU" dirty="0">
                <a:latin typeface="Times New Roman"/>
                <a:ea typeface="Calibri"/>
                <a:cs typeface="Times New Roman"/>
              </a:rPr>
              <a:t>Первая помощь пострадавшим от отравления должна быть оказана как можно раньше, так как при острых отравлениях возможно очень быстрое нарушение дыхания и кровообращения. Своевременно оказанная первая помощь часто предотвращает возможность летального исхода. </a:t>
            </a:r>
            <a:endParaRPr lang="ru-RU" sz="1400" dirty="0">
              <a:ea typeface="Calibri"/>
              <a:cs typeface="Times New Roman"/>
            </a:endParaRPr>
          </a:p>
          <a:p>
            <a:pPr indent="725488" algn="just">
              <a:spcAft>
                <a:spcPts val="0"/>
              </a:spcAft>
            </a:pPr>
            <a:r>
              <a:rPr lang="ru-RU" dirty="0">
                <a:latin typeface="Times New Roman"/>
                <a:ea typeface="Calibri"/>
                <a:cs typeface="Times New Roman"/>
              </a:rPr>
              <a:t>При </a:t>
            </a:r>
            <a:r>
              <a:rPr lang="ru-RU" b="1" dirty="0">
                <a:latin typeface="Times New Roman"/>
                <a:ea typeface="Calibri"/>
                <a:cs typeface="Times New Roman"/>
              </a:rPr>
              <a:t>попадании ядов на кожные покровы</a:t>
            </a:r>
            <a:r>
              <a:rPr lang="ru-RU" dirty="0">
                <a:latin typeface="Times New Roman"/>
                <a:ea typeface="Calibri"/>
                <a:cs typeface="Times New Roman"/>
              </a:rPr>
              <a:t> тела нужно быстро убрать их с поверхности кожи с помощью ватного или марлевого тампона, хорошо обмыть кожу теплой мыльной водой или слабым раствором пищевой соды.</a:t>
            </a:r>
            <a:endParaRPr lang="ru-RU" sz="1400" dirty="0">
              <a:ea typeface="Calibri"/>
              <a:cs typeface="Times New Roman"/>
            </a:endParaRPr>
          </a:p>
          <a:p>
            <a:pPr indent="725488" algn="just">
              <a:spcAft>
                <a:spcPts val="0"/>
              </a:spcAft>
            </a:pPr>
            <a:r>
              <a:rPr lang="ru-RU" dirty="0">
                <a:latin typeface="Times New Roman"/>
                <a:ea typeface="Calibri"/>
                <a:cs typeface="Times New Roman"/>
              </a:rPr>
              <a:t>При </a:t>
            </a:r>
            <a:r>
              <a:rPr lang="ru-RU" b="1" dirty="0">
                <a:latin typeface="Times New Roman"/>
                <a:ea typeface="Calibri"/>
                <a:cs typeface="Times New Roman"/>
              </a:rPr>
              <a:t>отравлении ядовитыми веществами через дыхательные пути</a:t>
            </a:r>
            <a:r>
              <a:rPr lang="ru-RU" dirty="0">
                <a:latin typeface="Times New Roman"/>
                <a:ea typeface="Calibri"/>
                <a:cs typeface="Times New Roman"/>
              </a:rPr>
              <a:t> необходимо вывести пострадавшего на свежий воздух, освободить его от затрудняющей дыхание одежды. Затем надо прополоскать рот и горло слабым раствором питьевой соды. В случае необходимости нужно сделать пострадавшему искусственное дыхание, а в очень тяжелых случаях произвести закрытый массаж сердца. До приезда врача пострадавшего необходимо уложить в постель, тепло его укутать. </a:t>
            </a:r>
            <a:endParaRPr lang="ru-RU" sz="1400" dirty="0">
              <a:ea typeface="Calibri"/>
              <a:cs typeface="Times New Roman"/>
            </a:endParaRPr>
          </a:p>
        </p:txBody>
      </p:sp>
      <p:pic>
        <p:nvPicPr>
          <p:cNvPr id="4813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4416"/>
          <a:stretch/>
        </p:blipFill>
        <p:spPr bwMode="auto">
          <a:xfrm>
            <a:off x="4926724" y="157656"/>
            <a:ext cx="4979276" cy="66241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5584052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185" y="126124"/>
            <a:ext cx="9506607" cy="65732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17784918"/>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59" y="220717"/>
            <a:ext cx="9648496" cy="64796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38792361"/>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125" y="110359"/>
            <a:ext cx="9569668" cy="65899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8998969"/>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891" y="157655"/>
            <a:ext cx="9569668" cy="66668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51847034"/>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2965" y="84740"/>
            <a:ext cx="9080937" cy="67042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56597678"/>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4" y="141890"/>
            <a:ext cx="9616966" cy="6247864"/>
          </a:xfrm>
          <a:prstGeom prst="rect">
            <a:avLst/>
          </a:prstGeom>
        </p:spPr>
        <p:txBody>
          <a:bodyPr wrap="square">
            <a:spAutoFit/>
          </a:bodyPr>
          <a:lstStyle/>
          <a:p>
            <a:pPr indent="725488" algn="just">
              <a:spcAft>
                <a:spcPts val="0"/>
              </a:spcAft>
            </a:pPr>
            <a:r>
              <a:rPr lang="ru-RU" sz="2000" dirty="0">
                <a:latin typeface="Times New Roman"/>
                <a:ea typeface="Calibri"/>
                <a:cs typeface="Times New Roman"/>
              </a:rPr>
              <a:t>При </a:t>
            </a:r>
            <a:r>
              <a:rPr lang="ru-RU" sz="2000" b="1" dirty="0">
                <a:latin typeface="Times New Roman"/>
                <a:ea typeface="Calibri"/>
                <a:cs typeface="Times New Roman"/>
              </a:rPr>
              <a:t>отравлении лекарствами или ядовитыми растениями</a:t>
            </a:r>
            <a:r>
              <a:rPr lang="ru-RU" sz="2000" dirty="0">
                <a:latin typeface="Times New Roman"/>
                <a:ea typeface="Calibri"/>
                <a:cs typeface="Times New Roman"/>
              </a:rPr>
              <a:t> промывать желудок лучше всего раствором марганцовки.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Ни </a:t>
            </a:r>
            <a:r>
              <a:rPr lang="ru-RU" sz="2000" dirty="0">
                <a:latin typeface="Times New Roman"/>
                <a:ea typeface="Calibri"/>
                <a:cs typeface="Times New Roman"/>
              </a:rPr>
              <a:t>в коем случае нельзя допускать, чтобы в воде, приготовленной для промывания, остались нерастворенные фиолетовые кристаллики </a:t>
            </a:r>
            <a:r>
              <a:rPr lang="ru-RU" sz="2000" dirty="0" err="1">
                <a:latin typeface="Times New Roman"/>
                <a:ea typeface="Calibri"/>
                <a:cs typeface="Times New Roman"/>
              </a:rPr>
              <a:t>марганцевокислого</a:t>
            </a:r>
            <a:r>
              <a:rPr lang="ru-RU" sz="2000" dirty="0">
                <a:latin typeface="Times New Roman"/>
                <a:ea typeface="Calibri"/>
                <a:cs typeface="Times New Roman"/>
              </a:rPr>
              <a:t> калия. Если они попадут в желудок, то сами вызовут сильнейший ожог.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Крепкий </a:t>
            </a:r>
            <a:r>
              <a:rPr lang="ru-RU" sz="2000" dirty="0">
                <a:latin typeface="Times New Roman"/>
                <a:ea typeface="Calibri"/>
                <a:cs typeface="Times New Roman"/>
              </a:rPr>
              <a:t>раствор марганцовки фильтруют через марлю, а уже затем разводят до получения 0,01-0,1% раствора (слабо-розовая окраска, едва заметная через стенку банки). </a:t>
            </a:r>
            <a:r>
              <a:rPr lang="ru-RU" sz="2000" dirty="0" err="1">
                <a:latin typeface="Times New Roman"/>
                <a:ea typeface="Calibri"/>
                <a:cs typeface="Times New Roman"/>
              </a:rPr>
              <a:t>Марганцевокислый</a:t>
            </a:r>
            <a:r>
              <a:rPr lang="ru-RU" sz="2000" dirty="0">
                <a:latin typeface="Times New Roman"/>
                <a:ea typeface="Calibri"/>
                <a:cs typeface="Times New Roman"/>
              </a:rPr>
              <a:t> калий окисляет яды и в какой-то мере обезвреживает их.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При </a:t>
            </a:r>
            <a:r>
              <a:rPr lang="ru-RU" sz="2000" b="1" dirty="0">
                <a:latin typeface="Times New Roman"/>
                <a:ea typeface="Calibri"/>
                <a:cs typeface="Times New Roman"/>
              </a:rPr>
              <a:t>отравлении фосфор-органическими веществами или метиловым спиртом</a:t>
            </a:r>
            <a:r>
              <a:rPr lang="ru-RU" sz="2000" dirty="0">
                <a:latin typeface="Times New Roman"/>
                <a:ea typeface="Calibri"/>
                <a:cs typeface="Times New Roman"/>
              </a:rPr>
              <a:t> для промывания желудка используют раствор питьевой соды.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Нужно помнить, что нельзя вызывать рвоту </a:t>
            </a:r>
            <a:r>
              <a:rPr lang="ru-RU" sz="2000" b="1" dirty="0">
                <a:latin typeface="Times New Roman"/>
                <a:ea typeface="Calibri"/>
                <a:cs typeface="Times New Roman"/>
              </a:rPr>
              <a:t>при отравлении едкими веществами</a:t>
            </a:r>
            <a:r>
              <a:rPr lang="ru-RU" sz="2000" dirty="0">
                <a:latin typeface="Times New Roman"/>
                <a:ea typeface="Calibri"/>
                <a:cs typeface="Times New Roman"/>
              </a:rPr>
              <a:t>. При обратном движении по пищеводу прижигающая жидкость еще раз травмирует слизистую оболочку и может произойти отек гортани.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Рвоту </a:t>
            </a:r>
            <a:r>
              <a:rPr lang="ru-RU" sz="2000" dirty="0">
                <a:latin typeface="Times New Roman"/>
                <a:ea typeface="Calibri"/>
                <a:cs typeface="Times New Roman"/>
              </a:rPr>
              <a:t>нельзя вызывать и у потерявших сознание. Если же это случилось самопроизвольно, нужно следить, чтобы пострадавший не вдохнул рвотные массы. Его поворачивают на живот или на бок и свешивают голову вниз, поддерживая рукой.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При </a:t>
            </a:r>
            <a:r>
              <a:rPr lang="ru-RU" sz="2000" b="1" dirty="0">
                <a:latin typeface="Times New Roman"/>
                <a:ea typeface="Calibri"/>
                <a:cs typeface="Times New Roman"/>
              </a:rPr>
              <a:t>отравлении прижигающими жидкостями</a:t>
            </a:r>
            <a:r>
              <a:rPr lang="ru-RU" sz="2000" dirty="0">
                <a:latin typeface="Times New Roman"/>
                <a:ea typeface="Calibri"/>
                <a:cs typeface="Times New Roman"/>
              </a:rPr>
              <a:t> (уксусная эссенция, кислоты, нашатырный спирт, каустическая сода и другие щелочи, перманганат калия, скипидар, бензин и т. п.) пострадавшему дают выпить разболтанные в воде яичные белки — 12 штук на литр холодной воды. </a:t>
            </a:r>
            <a:endParaRPr lang="ru-RU" sz="2000" dirty="0">
              <a:ea typeface="Calibri"/>
              <a:cs typeface="Times New Roman"/>
            </a:endParaRPr>
          </a:p>
        </p:txBody>
      </p:sp>
    </p:spTree>
    <p:extLst>
      <p:ext uri="{BB962C8B-B14F-4D97-AF65-F5344CB8AC3E}">
        <p14:creationId xmlns:p14="http://schemas.microsoft.com/office/powerpoint/2010/main" val="368868760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1" y="0"/>
            <a:ext cx="9585434" cy="6695872"/>
          </a:xfrm>
          <a:prstGeom prst="rect">
            <a:avLst/>
          </a:prstGeom>
        </p:spPr>
        <p:txBody>
          <a:bodyPr wrap="square">
            <a:spAutoFit/>
          </a:bodyPr>
          <a:lstStyle/>
          <a:p>
            <a:pPr indent="725488" algn="just">
              <a:lnSpc>
                <a:spcPct val="150000"/>
              </a:lnSpc>
              <a:spcAft>
                <a:spcPts val="0"/>
              </a:spcAft>
            </a:pPr>
            <a:r>
              <a:rPr lang="ru-RU" dirty="0">
                <a:latin typeface="Times New Roman"/>
                <a:ea typeface="Calibri"/>
                <a:cs typeface="Times New Roman"/>
              </a:rPr>
              <a:t>При </a:t>
            </a:r>
            <a:r>
              <a:rPr lang="ru-RU" b="1" dirty="0">
                <a:latin typeface="Times New Roman"/>
                <a:ea typeface="Calibri"/>
                <a:cs typeface="Times New Roman"/>
              </a:rPr>
              <a:t>отравлении кислотами</a:t>
            </a:r>
            <a:r>
              <a:rPr lang="ru-RU" dirty="0">
                <a:latin typeface="Times New Roman"/>
                <a:ea typeface="Calibri"/>
                <a:cs typeface="Times New Roman"/>
              </a:rPr>
              <a:t>, в частности уксусной, ни в коем случае нельзя давать пить содовый раствор. В результате реакции между кислотой и содой образуются газы, которые могут разорвать поврежденный желудок. </a:t>
            </a:r>
            <a:endParaRPr lang="ru-RU" dirty="0" smtClean="0">
              <a:latin typeface="Times New Roman"/>
              <a:ea typeface="Calibri"/>
              <a:cs typeface="Times New Roman"/>
            </a:endParaRPr>
          </a:p>
          <a:p>
            <a:pPr indent="725488" algn="just">
              <a:lnSpc>
                <a:spcPct val="150000"/>
              </a:lnSpc>
              <a:spcAft>
                <a:spcPts val="0"/>
              </a:spcAft>
            </a:pPr>
            <a:r>
              <a:rPr lang="ru-RU" dirty="0" smtClean="0">
                <a:latin typeface="Times New Roman"/>
                <a:ea typeface="Calibri"/>
                <a:cs typeface="Times New Roman"/>
              </a:rPr>
              <a:t>После </a:t>
            </a:r>
            <a:r>
              <a:rPr lang="ru-RU" dirty="0">
                <a:latin typeface="Times New Roman"/>
                <a:ea typeface="Calibri"/>
                <a:cs typeface="Times New Roman"/>
              </a:rPr>
              <a:t>промывания желудка нужно принять активированный уголь. При отравлении прижигающими ядами берут 40–80 граммов порошка, то есть 2–4 столовые ложки угля, разведенного в 100–200 миллилитрах воды. Если же активированный уголь в виде таблеток, их надо предварительно растолочь. Это вещество хорошо связывает многие яды и лекарства. Уже доза в 10 граммов полностью инактивирует смертельную дозу снотворного или аспирина. Нейтрализуется углем и алкоголь. </a:t>
            </a:r>
            <a:endParaRPr lang="ru-RU" sz="1400" dirty="0">
              <a:ea typeface="Calibri"/>
              <a:cs typeface="Times New Roman"/>
            </a:endParaRPr>
          </a:p>
          <a:p>
            <a:pPr indent="725488" algn="just">
              <a:lnSpc>
                <a:spcPct val="150000"/>
              </a:lnSpc>
              <a:spcAft>
                <a:spcPts val="0"/>
              </a:spcAft>
            </a:pPr>
            <a:r>
              <a:rPr lang="ru-RU" dirty="0">
                <a:latin typeface="Times New Roman"/>
                <a:ea typeface="Calibri"/>
                <a:cs typeface="Times New Roman"/>
              </a:rPr>
              <a:t>К сожалению, пища, содержащаяся в желудке, резко снижает действие угля, поэтому его и рекомендуют принимать после промывания. Чай, как известно, содержит возбуждающие вещества, кофеин и теофиллин, поэтому его обязательно нужно дать выпить отравившимся веществами, угнетающими центральную нервную систему (алкоголь, снотворные, а также всякого рода успокаивающие средства). </a:t>
            </a:r>
            <a:endParaRPr lang="ru-RU" dirty="0" smtClean="0">
              <a:latin typeface="Times New Roman"/>
              <a:ea typeface="Calibri"/>
              <a:cs typeface="Times New Roman"/>
            </a:endParaRPr>
          </a:p>
          <a:p>
            <a:pPr indent="725488" algn="just">
              <a:lnSpc>
                <a:spcPct val="150000"/>
              </a:lnSpc>
              <a:spcAft>
                <a:spcPts val="0"/>
              </a:spcAft>
            </a:pPr>
            <a:r>
              <a:rPr lang="ru-RU" dirty="0" smtClean="0">
                <a:latin typeface="Times New Roman"/>
                <a:ea typeface="Calibri"/>
                <a:cs typeface="Times New Roman"/>
              </a:rPr>
              <a:t>При </a:t>
            </a:r>
            <a:r>
              <a:rPr lang="ru-RU" dirty="0">
                <a:latin typeface="Times New Roman"/>
                <a:ea typeface="Calibri"/>
                <a:cs typeface="Times New Roman"/>
              </a:rPr>
              <a:t>большинстве видов отравлений полезно положить на голову пузырь со льдом. Это уменьшает влияние яда на мозг и устраняет болезненное возбуждение. </a:t>
            </a:r>
            <a:endParaRPr lang="ru-RU" sz="1400" dirty="0">
              <a:ea typeface="Calibri"/>
              <a:cs typeface="Times New Roman"/>
            </a:endParaRPr>
          </a:p>
        </p:txBody>
      </p:sp>
    </p:spTree>
    <p:extLst>
      <p:ext uri="{BB962C8B-B14F-4D97-AF65-F5344CB8AC3E}">
        <p14:creationId xmlns:p14="http://schemas.microsoft.com/office/powerpoint/2010/main" val="320326509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0"/>
            <a:ext cx="9569669" cy="3831818"/>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Бытует мнение, что молоко – эффективное противоядие при любом отравлении. Действительно, при отравлении солями тяжелых металлов (свинца, кобальта, меди, ртути и др.) молоко служит противоядием. Однако при большинстве бытовых отравлений оно лишь ухудшает положение. Дело в том, что многие яды хорошо растворяются в жирах, а следовательно, и в молоке. Всасывание яда из такого раствора происходит быстрее. Особенно опасно молоко при отравлении фосфорорганическими ядами, бензином, дихлорэтаном и другими органическими растворителями. Вместе с тем при ожоге кислотами молоко может облегчить положение. Но поскольку трудно удержать в голове, когда можно, а когда нельзя использовать молоко как противоядие, лучше от него отказаться совсем. </a:t>
            </a:r>
            <a:endParaRPr lang="ru-RU" sz="1400" dirty="0">
              <a:ea typeface="Calibri"/>
              <a:cs typeface="Times New Roman"/>
            </a:endParaRPr>
          </a:p>
        </p:txBody>
      </p:sp>
      <p:pic>
        <p:nvPicPr>
          <p:cNvPr id="491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3739" y="3831818"/>
            <a:ext cx="2857500" cy="2857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84315799"/>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282" y="141890"/>
            <a:ext cx="9525000" cy="65623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75180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88" y="0"/>
            <a:ext cx="9569669" cy="4185761"/>
          </a:xfrm>
          <a:prstGeom prst="rect">
            <a:avLst/>
          </a:prstGeom>
        </p:spPr>
        <p:txBody>
          <a:bodyPr wrap="square">
            <a:spAutoFit/>
          </a:bodyPr>
          <a:lstStyle/>
          <a:p>
            <a:pPr indent="450215" algn="just">
              <a:spcAft>
                <a:spcPts val="0"/>
              </a:spcAft>
            </a:pPr>
            <a:r>
              <a:rPr lang="ru-RU" sz="1900" dirty="0">
                <a:latin typeface="Times New Roman"/>
                <a:ea typeface="Calibri"/>
                <a:cs typeface="Times New Roman"/>
              </a:rPr>
              <a:t>Повреждения органов и тканей человека наступают в результате действия различных видов травмирующей силы и огнестрельного оружия. </a:t>
            </a:r>
            <a:r>
              <a:rPr lang="ru-RU" sz="1900" b="1" dirty="0">
                <a:latin typeface="Times New Roman"/>
                <a:ea typeface="Calibri"/>
                <a:cs typeface="Times New Roman"/>
              </a:rPr>
              <a:t>Различают закрытые и открытые виды повреждений.</a:t>
            </a:r>
            <a:r>
              <a:rPr lang="ru-RU" sz="1900" dirty="0">
                <a:latin typeface="Times New Roman"/>
                <a:ea typeface="Calibri"/>
                <a:cs typeface="Times New Roman"/>
              </a:rPr>
              <a:t>  </a:t>
            </a:r>
            <a:endParaRPr lang="ru-RU" sz="1900" dirty="0">
              <a:ea typeface="Calibri"/>
              <a:cs typeface="Times New Roman"/>
            </a:endParaRPr>
          </a:p>
          <a:p>
            <a:pPr indent="450215" algn="ctr">
              <a:spcAft>
                <a:spcPts val="0"/>
              </a:spcAft>
            </a:pPr>
            <a:r>
              <a:rPr lang="ru-RU" sz="1900" b="1" dirty="0">
                <a:latin typeface="Times New Roman"/>
                <a:ea typeface="Calibri"/>
                <a:cs typeface="Times New Roman"/>
              </a:rPr>
              <a:t>Закрытые повреждения</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Закрытые повреждения развиваются вследствие действия на организм чрезмерной механической нагрузки. При этом повреждаются глубоколежащие ткани, но сохраняется целостность покровов (кожи и слизистых оболочек). К закрытым повреждениям относятся: ушибы, растяжения и подкожные разрывы связок, вывихи, закрытые переломы; закрытые повреждения органов грудной и брюшной полости (ушибы органов, </a:t>
            </a:r>
            <a:r>
              <a:rPr lang="ru-RU" sz="1900" dirty="0" err="1">
                <a:latin typeface="Times New Roman"/>
                <a:ea typeface="Calibri"/>
                <a:cs typeface="Times New Roman"/>
              </a:rPr>
              <a:t>подкапсульные</a:t>
            </a:r>
            <a:r>
              <a:rPr lang="ru-RU" sz="1900" dirty="0">
                <a:latin typeface="Times New Roman"/>
                <a:ea typeface="Calibri"/>
                <a:cs typeface="Times New Roman"/>
              </a:rPr>
              <a:t> разрывы, полные разрывы, размозжения); повреждения головного мозга (сотрясения, ушибы, сдавления).</a:t>
            </a:r>
            <a:endParaRPr lang="ru-RU" sz="1900" dirty="0">
              <a:ea typeface="Calibri"/>
              <a:cs typeface="Times New Roman"/>
            </a:endParaRPr>
          </a:p>
          <a:p>
            <a:pPr indent="450215" algn="just">
              <a:spcAft>
                <a:spcPts val="0"/>
              </a:spcAft>
            </a:pPr>
            <a:r>
              <a:rPr lang="ru-RU" sz="1900" b="1" dirty="0">
                <a:latin typeface="Times New Roman"/>
                <a:ea typeface="Calibri"/>
                <a:cs typeface="Times New Roman"/>
              </a:rPr>
              <a:t>Ушибы </a:t>
            </a:r>
            <a:r>
              <a:rPr lang="ru-RU" sz="1900" dirty="0">
                <a:latin typeface="Times New Roman"/>
                <a:ea typeface="Calibri"/>
                <a:cs typeface="Times New Roman"/>
              </a:rPr>
              <a:t>— повреждения тканей и органов тела тупым предметом, без нарушения целостности кожи. Обычно повреждаются мелкие кровеносные и лимфатические сосуды, подкожно-жировая клетчатка, мышцы. </a:t>
            </a:r>
            <a:endParaRPr lang="ru-RU" sz="1900" dirty="0">
              <a:ea typeface="Calibri"/>
              <a:cs typeface="Times New Roman"/>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0294" y="4099036"/>
            <a:ext cx="7472855" cy="264860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617965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1" y="0"/>
            <a:ext cx="9616965" cy="6863417"/>
          </a:xfrm>
          <a:prstGeom prst="rect">
            <a:avLst/>
          </a:prstGeom>
        </p:spPr>
        <p:txBody>
          <a:bodyPr wrap="square">
            <a:spAutoFit/>
          </a:bodyPr>
          <a:lstStyle/>
          <a:p>
            <a:pPr indent="450215" algn="just">
              <a:spcAft>
                <a:spcPts val="0"/>
              </a:spcAft>
            </a:pPr>
            <a:r>
              <a:rPr lang="ru-RU" sz="2200" dirty="0">
                <a:latin typeface="Times New Roman"/>
                <a:ea typeface="Calibri"/>
                <a:cs typeface="Times New Roman"/>
              </a:rPr>
              <a:t>При </a:t>
            </a:r>
            <a:r>
              <a:rPr lang="ru-RU" sz="2200" b="1" dirty="0">
                <a:latin typeface="Times New Roman"/>
                <a:ea typeface="Calibri"/>
                <a:cs typeface="Times New Roman"/>
              </a:rPr>
              <a:t>отравлении хлором</a:t>
            </a:r>
            <a:r>
              <a:rPr lang="ru-RU" sz="2200" dirty="0">
                <a:latin typeface="Times New Roman"/>
                <a:ea typeface="Calibri"/>
                <a:cs typeface="Times New Roman"/>
              </a:rPr>
              <a:t> пострадавшего необходимо: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sym typeface="Symbol"/>
              </a:rPr>
              <a:t></a:t>
            </a:r>
            <a:r>
              <a:rPr lang="ru-RU" sz="2200" dirty="0">
                <a:latin typeface="Times New Roman"/>
                <a:ea typeface="Calibri"/>
                <a:cs typeface="Times New Roman"/>
              </a:rPr>
              <a:t> немедленно вывести на свежий воздух;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sym typeface="Symbol"/>
              </a:rPr>
              <a:t></a:t>
            </a:r>
            <a:r>
              <a:rPr lang="ru-RU" sz="2200" dirty="0">
                <a:latin typeface="Times New Roman"/>
                <a:ea typeface="Calibri"/>
                <a:cs typeface="Times New Roman"/>
              </a:rPr>
              <a:t> плотнее укрыть и дать подышать парами воды или аэрозолем 0,5% раствора питьевой соды в течение 15 минут.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rPr>
              <a:t>Нельзя позволять пострадавшему передвигаться самостоятельно. Транспортировать его можно только в лежачем положении. При возникновении необходимости – сделать искусственное дыхание способом «рот в рот».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rPr>
              <a:t>При </a:t>
            </a:r>
            <a:r>
              <a:rPr lang="ru-RU" sz="2200" b="1" dirty="0">
                <a:latin typeface="Times New Roman"/>
                <a:ea typeface="Calibri"/>
                <a:cs typeface="Times New Roman"/>
              </a:rPr>
              <a:t>отравлении аммиаком</a:t>
            </a:r>
            <a:r>
              <a:rPr lang="ru-RU" sz="2200" dirty="0">
                <a:latin typeface="Times New Roman"/>
                <a:ea typeface="Calibri"/>
                <a:cs typeface="Times New Roman"/>
              </a:rPr>
              <a:t> пострадавшего необходимо: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sym typeface="Symbol"/>
              </a:rPr>
              <a:t></a:t>
            </a:r>
            <a:r>
              <a:rPr lang="ru-RU" sz="2200" dirty="0">
                <a:latin typeface="Times New Roman"/>
                <a:ea typeface="Calibri"/>
                <a:cs typeface="Times New Roman"/>
              </a:rPr>
              <a:t> немедленно вынести на свежий воздух;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sym typeface="Symbol"/>
              </a:rPr>
              <a:t></a:t>
            </a:r>
            <a:r>
              <a:rPr lang="ru-RU" sz="2200" dirty="0">
                <a:latin typeface="Times New Roman"/>
                <a:ea typeface="Calibri"/>
                <a:cs typeface="Times New Roman"/>
              </a:rPr>
              <a:t> обеспечить покой;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sym typeface="Symbol"/>
              </a:rPr>
              <a:t></a:t>
            </a:r>
            <a:r>
              <a:rPr lang="ru-RU" sz="2200" dirty="0">
                <a:latin typeface="Times New Roman"/>
                <a:ea typeface="Calibri"/>
                <a:cs typeface="Times New Roman"/>
              </a:rPr>
              <a:t> тепло укрыть;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sym typeface="Symbol"/>
              </a:rPr>
              <a:t></a:t>
            </a:r>
            <a:r>
              <a:rPr lang="ru-RU" sz="2200" dirty="0">
                <a:latin typeface="Times New Roman"/>
                <a:ea typeface="Calibri"/>
                <a:cs typeface="Times New Roman"/>
              </a:rPr>
              <a:t> дать увлажненный кислород.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rPr>
              <a:t>Транспортировать пострадавшего необходимо в лежачем положении. </a:t>
            </a:r>
            <a:r>
              <a:rPr lang="ru-RU" sz="2200" b="1" dirty="0">
                <a:latin typeface="Times New Roman"/>
                <a:ea typeface="Calibri"/>
                <a:cs typeface="Times New Roman"/>
              </a:rPr>
              <a:t>При отеке легких искусственное дыхание делать нельзя!</a:t>
            </a:r>
            <a:r>
              <a:rPr lang="ru-RU" sz="2200" dirty="0">
                <a:latin typeface="Times New Roman"/>
                <a:ea typeface="Calibri"/>
                <a:cs typeface="Times New Roman"/>
              </a:rPr>
              <a:t>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rPr>
              <a:t>При </a:t>
            </a:r>
            <a:r>
              <a:rPr lang="ru-RU" sz="2200" b="1" dirty="0">
                <a:latin typeface="Times New Roman"/>
                <a:ea typeface="Calibri"/>
                <a:cs typeface="Times New Roman"/>
              </a:rPr>
              <a:t>ртутных отравлениях</a:t>
            </a:r>
            <a:r>
              <a:rPr lang="ru-RU" sz="2200" dirty="0">
                <a:latin typeface="Times New Roman"/>
                <a:ea typeface="Calibri"/>
                <a:cs typeface="Times New Roman"/>
              </a:rPr>
              <a:t> необходимо дать пострадавшему: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sym typeface="Symbol"/>
              </a:rPr>
              <a:t></a:t>
            </a:r>
            <a:r>
              <a:rPr lang="ru-RU" sz="2200" dirty="0">
                <a:latin typeface="Times New Roman"/>
                <a:ea typeface="Calibri"/>
                <a:cs typeface="Times New Roman"/>
              </a:rPr>
              <a:t> желудочный уголь;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sym typeface="Symbol"/>
              </a:rPr>
              <a:t></a:t>
            </a:r>
            <a:r>
              <a:rPr lang="ru-RU" sz="2200" dirty="0">
                <a:latin typeface="Times New Roman"/>
                <a:ea typeface="Calibri"/>
                <a:cs typeface="Times New Roman"/>
              </a:rPr>
              <a:t> сырой яичный белок; </a:t>
            </a:r>
            <a:endParaRPr lang="ru-RU" sz="2200" dirty="0">
              <a:ea typeface="Calibri"/>
              <a:cs typeface="Times New Roman"/>
            </a:endParaRPr>
          </a:p>
          <a:p>
            <a:pPr indent="450215" algn="just">
              <a:spcAft>
                <a:spcPts val="0"/>
              </a:spcAft>
            </a:pPr>
            <a:r>
              <a:rPr lang="ru-RU" sz="2200" dirty="0">
                <a:latin typeface="Times New Roman"/>
                <a:ea typeface="Calibri"/>
                <a:cs typeface="Times New Roman"/>
              </a:rPr>
              <a:t>После этого необходимо немедленно транспортируют его в лечебное учреждение.</a:t>
            </a:r>
            <a:endParaRPr lang="ru-RU" sz="2200" dirty="0">
              <a:ea typeface="Calibri"/>
              <a:cs typeface="Times New Roman"/>
            </a:endParaRPr>
          </a:p>
        </p:txBody>
      </p:sp>
    </p:spTree>
    <p:extLst>
      <p:ext uri="{BB962C8B-B14F-4D97-AF65-F5344CB8AC3E}">
        <p14:creationId xmlns:p14="http://schemas.microsoft.com/office/powerpoint/2010/main" val="1359868418"/>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89" y="189186"/>
            <a:ext cx="9616965" cy="6247864"/>
          </a:xfrm>
          <a:prstGeom prst="rect">
            <a:avLst/>
          </a:prstGeom>
        </p:spPr>
        <p:txBody>
          <a:bodyPr wrap="square">
            <a:spAutoFit/>
          </a:bodyPr>
          <a:lstStyle/>
          <a:p>
            <a:pPr indent="450215" algn="ctr">
              <a:spcAft>
                <a:spcPts val="0"/>
              </a:spcAft>
            </a:pPr>
            <a:r>
              <a:rPr lang="ru-RU" sz="2000" b="1" dirty="0">
                <a:latin typeface="Times New Roman"/>
                <a:ea typeface="Calibri"/>
                <a:cs typeface="Times New Roman"/>
              </a:rPr>
              <a:t>Первая помощь при укусах животных</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В быту чаще всего приходится сталкиваться с ранами, нанесенными домашними животными – собакой или кошкой. Чаще всего страдают верхние и нижние конечности, реже встречаются раны лица, шеи, грудной клетки.</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Как правило, раны от укусов имеют поверхностный характер, но случаются и глубокие, с повреждением артерий, нервных стволов и сильным кровотечением. Укусы лица, головы, шеи, пальцев рук опасны не только из-за косметического дефекта.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Если укусившее животное поражено бешенством, вирус бешенства по нервным стволам попадает в головной мозг и может уже к 10-му дню вызвать бурное развитие болезни. Если укус пришелся на тело и ноги – инкубационный период растягивается на 1 — 3 месяца.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Если кровотечение не очень сильное, не пытайтесь сразу же остановить его — с кровью из раны вымывается слюна животного с привнесенными с нею вирусами и бактериями, а значит, уменьшается опасность нагноения.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В первую очередь промойте место укуса любым дезинфицирующим раствором, 3% перекисью водорода, разведенным в воде мылом, лучше хозяйственным или специальным антибактериальным (можно и обычным туалетным), либо зеленкой. Спирт, йод и одеколон лучше не использовать, так как они обжигают обнаженные ткани, и рана будет заживать медленнее.</a:t>
            </a:r>
            <a:endParaRPr lang="ru-RU" sz="2000" dirty="0">
              <a:ea typeface="Calibri"/>
              <a:cs typeface="Times New Roman"/>
            </a:endParaRPr>
          </a:p>
        </p:txBody>
      </p:sp>
    </p:spTree>
    <p:extLst>
      <p:ext uri="{BB962C8B-B14F-4D97-AF65-F5344CB8AC3E}">
        <p14:creationId xmlns:p14="http://schemas.microsoft.com/office/powerpoint/2010/main" val="1510852907"/>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1" y="67017"/>
            <a:ext cx="9585434" cy="5078313"/>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Затем обработайте кожу вокруг раны 5% настойкой йода, чтобы очистить ее от инфекции. Микроорганизмы, обитающие на кожном покрове, могут вызвать нагноение, попав в рану.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На следующем этапе необходимо покрыть рану специальной бактерицидной пленкой или пластырем и наложить стерильную повязку. При укусах неизвестными животными (собакой или кошкой, хозяин которых неизвестен, а также дикими) необходимо как можно раньше обратиться в травматологический пункт, т.к. пострадавшему может потребоваться профилактика бешенства. Если укусила собака домашняя, то ее хозяин должен подтвердить справкой от ветеринара наличие у собаки соответствующей прививки. Верить на слово хозяину не следует, ведь животное может и не выглядеть больным, заразным оно становится за 8 – 10 дней до появления первых признаков бешенства – в конце инкубационного периода. Если прививка от бешенства подтверждена справкой ветеринара, то антирабическая вакцинация пострадавшему не требуется. В любом случае следует обраться в </a:t>
            </a:r>
            <a:r>
              <a:rPr lang="ru-RU" dirty="0" err="1">
                <a:latin typeface="Times New Roman"/>
                <a:ea typeface="Calibri"/>
                <a:cs typeface="Times New Roman"/>
              </a:rPr>
              <a:t>травмпункт</a:t>
            </a:r>
            <a:r>
              <a:rPr lang="ru-RU" dirty="0">
                <a:latin typeface="Times New Roman"/>
                <a:ea typeface="Calibri"/>
                <a:cs typeface="Times New Roman"/>
              </a:rPr>
              <a:t> или поликлинику. </a:t>
            </a:r>
            <a:endParaRPr lang="ru-RU" sz="1400" dirty="0">
              <a:ea typeface="Calibri"/>
              <a:cs typeface="Times New Roman"/>
            </a:endParaRPr>
          </a:p>
        </p:txBody>
      </p:sp>
    </p:spTree>
    <p:extLst>
      <p:ext uri="{BB962C8B-B14F-4D97-AF65-F5344CB8AC3E}">
        <p14:creationId xmlns:p14="http://schemas.microsoft.com/office/powerpoint/2010/main" val="3959745286"/>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89" y="165649"/>
            <a:ext cx="9632731" cy="1338828"/>
          </a:xfrm>
          <a:prstGeom prst="rect">
            <a:avLst/>
          </a:prstGeom>
        </p:spPr>
        <p:txBody>
          <a:bodyPr wrap="square">
            <a:spAutoFit/>
          </a:bodyPr>
          <a:lstStyle/>
          <a:p>
            <a:pPr indent="450215" algn="just">
              <a:lnSpc>
                <a:spcPct val="150000"/>
              </a:lnSpc>
              <a:spcAft>
                <a:spcPts val="0"/>
              </a:spcAft>
            </a:pPr>
            <a:r>
              <a:rPr lang="ru-RU" dirty="0">
                <a:latin typeface="Times New Roman"/>
                <a:ea typeface="Calibri"/>
                <a:cs typeface="Times New Roman"/>
              </a:rPr>
              <a:t>Место укуса должен осмотреть и обработать хирург: разорванные зубами ткани сильно травмируются и обильно инфицируются микробами. Без специальной обработки рана будет долго заживать, а грубые рубцы могут остаться на всю жизнь.</a:t>
            </a:r>
            <a:endParaRPr lang="ru-RU" sz="1400" dirty="0">
              <a:ea typeface="Calibri"/>
              <a:cs typeface="Times New Roman"/>
            </a:endParaRPr>
          </a:p>
        </p:txBody>
      </p:sp>
      <p:pic>
        <p:nvPicPr>
          <p:cNvPr id="512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0038" y="1504475"/>
            <a:ext cx="8756431" cy="51643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6650234"/>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7" y="33448"/>
            <a:ext cx="9680027" cy="6740307"/>
          </a:xfrm>
          <a:prstGeom prst="rect">
            <a:avLst/>
          </a:prstGeom>
        </p:spPr>
        <p:txBody>
          <a:bodyPr wrap="square">
            <a:spAutoFit/>
          </a:bodyPr>
          <a:lstStyle/>
          <a:p>
            <a:pPr indent="450215" algn="ctr">
              <a:spcAft>
                <a:spcPts val="0"/>
              </a:spcAft>
            </a:pPr>
            <a:r>
              <a:rPr lang="ru-RU" b="1" dirty="0">
                <a:latin typeface="Times New Roman"/>
                <a:ea typeface="Calibri"/>
                <a:cs typeface="Times New Roman"/>
              </a:rPr>
              <a:t>Первая помощь при укусах ядовитых змей</a:t>
            </a:r>
            <a:endParaRPr lang="ru-RU" sz="1400" dirty="0">
              <a:ea typeface="Calibri"/>
              <a:cs typeface="Times New Roman"/>
            </a:endParaRPr>
          </a:p>
          <a:p>
            <a:pPr indent="450215" algn="just">
              <a:spcAft>
                <a:spcPts val="0"/>
              </a:spcAft>
            </a:pPr>
            <a:r>
              <a:rPr lang="ru-RU" dirty="0">
                <a:latin typeface="Times New Roman"/>
                <a:ea typeface="Calibri"/>
                <a:cs typeface="Times New Roman"/>
              </a:rPr>
              <a:t>Любую незнакомую змею следует считать заведомо ядовитой. Не пытайтесь ради забавы ловить змей или играть с ними, даже если они малы размером и внешне вялы. Ядовиты и только что вылупившиеся из яйца детеныши змей.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Следует </a:t>
            </a:r>
            <a:r>
              <a:rPr lang="ru-RU" dirty="0">
                <a:latin typeface="Times New Roman"/>
                <a:ea typeface="Calibri"/>
                <a:cs typeface="Times New Roman"/>
              </a:rPr>
              <a:t>соблюдать осторожность и в обращении с мертвыми змеями: у некоторых из них яд сохраняет свои свойства долгое время и случайный укол ядовитым зубом может вызвать отравление.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Помните — наиболее опасна змея, которую вы не видите.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Змеи никогда не нападают без предупреждения!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Поза </a:t>
            </a:r>
            <a:r>
              <a:rPr lang="ru-RU" dirty="0">
                <a:latin typeface="Times New Roman"/>
                <a:ea typeface="Calibri"/>
                <a:cs typeface="Times New Roman"/>
              </a:rPr>
              <a:t>угрозы кобры – поднятая вертикально передняя треть тела, раздутый капюшон, покачивание из стороны в сторону, шипение, напоминающее чихание, броски в сторону врага. Кобра способна совершить бросок, равный третьей части длины ее тела. Раздраженный щитомордник мелко трясет кончиком хвоста.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В </a:t>
            </a:r>
            <a:r>
              <a:rPr lang="ru-RU" dirty="0">
                <a:latin typeface="Times New Roman"/>
                <a:ea typeface="Calibri"/>
                <a:cs typeface="Times New Roman"/>
              </a:rPr>
              <a:t>позе угрозы эфа сворачивается двумя плотными полукольцами, в середине которых слегка приподнимает голову. Гадюки и гюрза, угрожая броском, свертываются, зигзагообразно выгибают переднюю часть тела, сильно шипят. Шипение гюрзы напоминает звук вырывающегося из отверстия ручного насоса воздуха.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Если вы неожиданно заметили ползущую змею — замрите, дайте ей возможность уйти. Если змея приняла позу угрозы, отступите медленно назад.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Избегайте </a:t>
            </a:r>
            <a:r>
              <a:rPr lang="ru-RU" dirty="0">
                <a:latin typeface="Times New Roman"/>
                <a:ea typeface="Calibri"/>
                <a:cs typeface="Times New Roman"/>
              </a:rPr>
              <a:t>резких, пугающих змею движений! Нельзя, защищаясь, выставлять вперед руки, разворачиваться к змее спиной. Если у вас есть палка, держите ее перед собой по направлению к змее.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Не </a:t>
            </a:r>
            <a:r>
              <a:rPr lang="ru-RU" dirty="0">
                <a:latin typeface="Times New Roman"/>
                <a:ea typeface="Calibri"/>
                <a:cs typeface="Times New Roman"/>
              </a:rPr>
              <a:t>убегайте от встретившейся змеи – можно наступить на незамеченную другую. Сохраняйте спокойствие в решениях, действиях, жестах. </a:t>
            </a:r>
            <a:endParaRPr lang="ru-RU" sz="1400" dirty="0">
              <a:ea typeface="Calibri"/>
              <a:cs typeface="Times New Roman"/>
            </a:endParaRPr>
          </a:p>
        </p:txBody>
      </p:sp>
    </p:spTree>
    <p:extLst>
      <p:ext uri="{BB962C8B-B14F-4D97-AF65-F5344CB8AC3E}">
        <p14:creationId xmlns:p14="http://schemas.microsoft.com/office/powerpoint/2010/main" val="438099076"/>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 y="0"/>
            <a:ext cx="5470634" cy="6740307"/>
          </a:xfrm>
          <a:prstGeom prst="rect">
            <a:avLst/>
          </a:prstGeom>
        </p:spPr>
        <p:txBody>
          <a:bodyPr wrap="square">
            <a:spAutoFit/>
          </a:bodyPr>
          <a:lstStyle/>
          <a:p>
            <a:pPr indent="450215" algn="just">
              <a:spcAft>
                <a:spcPts val="0"/>
              </a:spcAft>
            </a:pPr>
            <a:r>
              <a:rPr lang="ru-RU" b="1" dirty="0">
                <a:latin typeface="Times New Roman"/>
                <a:ea typeface="Calibri"/>
                <a:cs typeface="Times New Roman"/>
              </a:rPr>
              <a:t>Признаки укуса ядовитыми змеями</a:t>
            </a:r>
            <a:r>
              <a:rPr lang="ru-RU" dirty="0">
                <a:latin typeface="Times New Roman"/>
                <a:ea typeface="Calibri"/>
                <a:cs typeface="Times New Roman"/>
              </a:rPr>
              <a:t>. При укусе кобры в первую минуту ощущается небольшое жжение, появляются онемение, краснота, боль. Онемение, боль быстро распространяются на всю пораженную конечность, иногда на туловище. Нарушается координация движений (шатающаяся походка, трудно стоять на ногах). Наступает расстройство речи и глотания. Возможны сильное слюноотделение, непреодолимая сонливость. Дыхание угнетенное, со временем становится все более редким, поверхностным.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Пострадавший </a:t>
            </a:r>
            <a:r>
              <a:rPr lang="ru-RU" dirty="0">
                <a:latin typeface="Times New Roman"/>
                <a:ea typeface="Calibri"/>
                <a:cs typeface="Times New Roman"/>
              </a:rPr>
              <a:t>без помощи может погибнуть через 2 – 7 часов. Укус гадюк, гюрзы, щитомордника вызывает сильную продолжительную боль.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Большой </a:t>
            </a:r>
            <a:r>
              <a:rPr lang="ru-RU" dirty="0">
                <a:latin typeface="Times New Roman"/>
                <a:ea typeface="Calibri"/>
                <a:cs typeface="Times New Roman"/>
              </a:rPr>
              <a:t>отек в месте укуса быстро распространяется (например, при укусе в палец отек может дойти до плеча.) Кожа в области укуса приобретает красновато-синюшный оттенок. Через 20 – 40 минут возникают явления шока: бледность кожных покровов, головокружение, тошнота, рвота, слабый и частый пульс, снижение давления. Возможна периодическая потеря сознания, иногда возбуждение и судороги. Смерть может наступить через 30 минут. </a:t>
            </a:r>
            <a:endParaRPr lang="ru-RU" sz="1400" dirty="0">
              <a:ea typeface="Calibri"/>
              <a:cs typeface="Times New Roman"/>
            </a:endParaRPr>
          </a:p>
        </p:txBody>
      </p:sp>
      <p:pic>
        <p:nvPicPr>
          <p:cNvPr id="522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0634" y="0"/>
            <a:ext cx="4435366"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7913396"/>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176950"/>
            <a:ext cx="9648496" cy="6463308"/>
          </a:xfrm>
          <a:prstGeom prst="rect">
            <a:avLst/>
          </a:prstGeom>
        </p:spPr>
        <p:txBody>
          <a:bodyPr wrap="square">
            <a:spAutoFit/>
          </a:bodyPr>
          <a:lstStyle/>
          <a:p>
            <a:pPr indent="450215" algn="ctr">
              <a:spcAft>
                <a:spcPts val="0"/>
              </a:spcAft>
            </a:pPr>
            <a:r>
              <a:rPr lang="ru-RU" b="1" dirty="0">
                <a:latin typeface="Times New Roman"/>
                <a:ea typeface="Calibri"/>
                <a:cs typeface="Times New Roman"/>
              </a:rPr>
              <a:t>Оказание первой помощи</a:t>
            </a:r>
            <a:r>
              <a:rPr lang="ru-RU" dirty="0">
                <a:latin typeface="Times New Roman"/>
                <a:ea typeface="Calibri"/>
                <a:cs typeface="Times New Roman"/>
              </a:rPr>
              <a:t>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Неправильные </a:t>
            </a:r>
            <a:r>
              <a:rPr lang="ru-RU" dirty="0">
                <a:latin typeface="Times New Roman"/>
                <a:ea typeface="Calibri"/>
                <a:cs typeface="Times New Roman"/>
              </a:rPr>
              <a:t>действия при оказании помощи часто приносят больший ущерб здоровью, чем сам укус змеи, существенно затрудняют диагностику и дальнейшее лечение. </a:t>
            </a:r>
            <a:endParaRPr lang="ru-RU" sz="1400" dirty="0">
              <a:ea typeface="Calibri"/>
              <a:cs typeface="Times New Roman"/>
            </a:endParaRPr>
          </a:p>
          <a:p>
            <a:pPr indent="450215" algn="just">
              <a:spcAft>
                <a:spcPts val="0"/>
              </a:spcAft>
            </a:pPr>
            <a:r>
              <a:rPr lang="ru-RU" dirty="0">
                <a:latin typeface="Times New Roman"/>
                <a:ea typeface="Calibri"/>
                <a:cs typeface="Times New Roman"/>
              </a:rPr>
              <a:t>Самостоятельное передвижение пострадавшего недопустимо! </a:t>
            </a:r>
            <a:endParaRPr lang="ru-RU" sz="1400" dirty="0">
              <a:ea typeface="Calibri"/>
              <a:cs typeface="Times New Roman"/>
            </a:endParaRPr>
          </a:p>
          <a:p>
            <a:pPr indent="450215" algn="ctr">
              <a:spcAft>
                <a:spcPts val="0"/>
              </a:spcAft>
            </a:pPr>
            <a:endParaRPr lang="ru-RU" dirty="0" smtClean="0">
              <a:latin typeface="Times New Roman"/>
              <a:ea typeface="Calibri"/>
              <a:cs typeface="Times New Roman"/>
            </a:endParaRPr>
          </a:p>
          <a:p>
            <a:pPr indent="450215" algn="ctr">
              <a:spcAft>
                <a:spcPts val="0"/>
              </a:spcAft>
            </a:pPr>
            <a:r>
              <a:rPr lang="ru-RU" dirty="0" smtClean="0">
                <a:latin typeface="Times New Roman"/>
                <a:ea typeface="Calibri"/>
                <a:cs typeface="Times New Roman"/>
              </a:rPr>
              <a:t>Порядок </a:t>
            </a:r>
            <a:r>
              <a:rPr lang="ru-RU" dirty="0">
                <a:latin typeface="Times New Roman"/>
                <a:ea typeface="Calibri"/>
                <a:cs typeface="Times New Roman"/>
              </a:rPr>
              <a:t>оказания первой медицинской помощи: </a:t>
            </a:r>
            <a:endParaRPr lang="ru-RU" sz="1400" dirty="0">
              <a:ea typeface="Calibri"/>
              <a:cs typeface="Times New Roman"/>
            </a:endParaRPr>
          </a:p>
          <a:p>
            <a:pPr indent="450215" algn="just">
              <a:spcAft>
                <a:spcPts val="0"/>
              </a:spcAft>
            </a:pPr>
            <a:r>
              <a:rPr lang="ru-RU" dirty="0">
                <a:latin typeface="Times New Roman"/>
                <a:ea typeface="Calibri"/>
                <a:cs typeface="Times New Roman"/>
              </a:rPr>
              <a:t>1. Переместить пострадавшего подальше от змеи, не подвергая себя опасности быть укушенным. </a:t>
            </a:r>
            <a:endParaRPr lang="ru-RU" sz="1400" dirty="0">
              <a:ea typeface="Calibri"/>
              <a:cs typeface="Times New Roman"/>
            </a:endParaRPr>
          </a:p>
          <a:p>
            <a:pPr indent="450215" algn="just">
              <a:spcAft>
                <a:spcPts val="0"/>
              </a:spcAft>
            </a:pPr>
            <a:r>
              <a:rPr lang="ru-RU" dirty="0">
                <a:latin typeface="Times New Roman"/>
                <a:ea typeface="Calibri"/>
                <a:cs typeface="Times New Roman"/>
              </a:rPr>
              <a:t>2. Убедить пострадавшего соблюдать спокойствие, чтобы замедлить всасывание яда. </a:t>
            </a:r>
            <a:endParaRPr lang="ru-RU" sz="1400" dirty="0">
              <a:ea typeface="Calibri"/>
              <a:cs typeface="Times New Roman"/>
            </a:endParaRPr>
          </a:p>
          <a:p>
            <a:pPr indent="450215" algn="just">
              <a:spcAft>
                <a:spcPts val="0"/>
              </a:spcAft>
            </a:pPr>
            <a:r>
              <a:rPr lang="ru-RU" dirty="0">
                <a:latin typeface="Times New Roman"/>
                <a:ea typeface="Calibri"/>
                <a:cs typeface="Times New Roman"/>
              </a:rPr>
              <a:t>3. Закапать 5-6 капель сосудосуживающих капель в нос и в ранку от укуса (</a:t>
            </a:r>
            <a:r>
              <a:rPr lang="ru-RU" dirty="0" err="1">
                <a:latin typeface="Times New Roman"/>
                <a:ea typeface="Calibri"/>
                <a:cs typeface="Times New Roman"/>
              </a:rPr>
              <a:t>галазолин</a:t>
            </a:r>
            <a:r>
              <a:rPr lang="ru-RU" dirty="0">
                <a:latin typeface="Times New Roman"/>
                <a:ea typeface="Calibri"/>
                <a:cs typeface="Times New Roman"/>
              </a:rPr>
              <a:t>, </a:t>
            </a:r>
            <a:r>
              <a:rPr lang="ru-RU" dirty="0" err="1">
                <a:latin typeface="Times New Roman"/>
                <a:ea typeface="Calibri"/>
                <a:cs typeface="Times New Roman"/>
              </a:rPr>
              <a:t>санорин</a:t>
            </a:r>
            <a:r>
              <a:rPr lang="ru-RU" dirty="0">
                <a:latin typeface="Times New Roman"/>
                <a:ea typeface="Calibri"/>
                <a:cs typeface="Times New Roman"/>
              </a:rPr>
              <a:t>, </a:t>
            </a:r>
            <a:r>
              <a:rPr lang="ru-RU" dirty="0" err="1">
                <a:latin typeface="Times New Roman"/>
                <a:ea typeface="Calibri"/>
                <a:cs typeface="Times New Roman"/>
              </a:rPr>
              <a:t>нафтизин</a:t>
            </a:r>
            <a:r>
              <a:rPr lang="ru-RU" dirty="0">
                <a:latin typeface="Times New Roman"/>
                <a:ea typeface="Calibri"/>
                <a:cs typeface="Times New Roman"/>
              </a:rPr>
              <a:t> и др.). </a:t>
            </a:r>
            <a:endParaRPr lang="ru-RU" sz="1400" dirty="0">
              <a:ea typeface="Calibri"/>
              <a:cs typeface="Times New Roman"/>
            </a:endParaRPr>
          </a:p>
          <a:p>
            <a:pPr indent="450215" algn="just">
              <a:spcAft>
                <a:spcPts val="0"/>
              </a:spcAft>
            </a:pPr>
            <a:r>
              <a:rPr lang="ru-RU" dirty="0">
                <a:latin typeface="Times New Roman"/>
                <a:ea typeface="Calibri"/>
                <a:cs typeface="Times New Roman"/>
              </a:rPr>
              <a:t>4. Для удаления яда из раны можно применить </a:t>
            </a:r>
            <a:r>
              <a:rPr lang="ru-RU" dirty="0" err="1">
                <a:latin typeface="Times New Roman"/>
                <a:ea typeface="Calibri"/>
                <a:cs typeface="Times New Roman"/>
              </a:rPr>
              <a:t>кровоотсосную</a:t>
            </a:r>
            <a:r>
              <a:rPr lang="ru-RU" dirty="0">
                <a:latin typeface="Times New Roman"/>
                <a:ea typeface="Calibri"/>
                <a:cs typeface="Times New Roman"/>
              </a:rPr>
              <a:t> банку. </a:t>
            </a:r>
            <a:endParaRPr lang="ru-RU" sz="1400" dirty="0">
              <a:ea typeface="Calibri"/>
              <a:cs typeface="Times New Roman"/>
            </a:endParaRPr>
          </a:p>
          <a:p>
            <a:pPr indent="450215" algn="just">
              <a:spcAft>
                <a:spcPts val="0"/>
              </a:spcAft>
            </a:pPr>
            <a:r>
              <a:rPr lang="ru-RU" dirty="0">
                <a:latin typeface="Times New Roman"/>
                <a:ea typeface="Calibri"/>
                <a:cs typeface="Times New Roman"/>
              </a:rPr>
              <a:t>5. Дать 1-2 таблетки димедрола или супрастина (тавегила, </a:t>
            </a:r>
            <a:r>
              <a:rPr lang="ru-RU" dirty="0" err="1">
                <a:latin typeface="Times New Roman"/>
                <a:ea typeface="Calibri"/>
                <a:cs typeface="Times New Roman"/>
              </a:rPr>
              <a:t>пипольфена</a:t>
            </a:r>
            <a:r>
              <a:rPr lang="ru-RU" dirty="0">
                <a:latin typeface="Times New Roman"/>
                <a:ea typeface="Calibri"/>
                <a:cs typeface="Times New Roman"/>
              </a:rPr>
              <a:t>).</a:t>
            </a:r>
            <a:endParaRPr lang="ru-RU" sz="1400" dirty="0">
              <a:ea typeface="Calibri"/>
              <a:cs typeface="Times New Roman"/>
            </a:endParaRPr>
          </a:p>
          <a:p>
            <a:pPr indent="450215" algn="just">
              <a:spcAft>
                <a:spcPts val="0"/>
              </a:spcAft>
            </a:pPr>
            <a:r>
              <a:rPr lang="ru-RU" dirty="0">
                <a:latin typeface="Times New Roman"/>
                <a:ea typeface="Calibri"/>
                <a:cs typeface="Times New Roman"/>
              </a:rPr>
              <a:t>6. Обеспечить пострадавшему обильное питье. </a:t>
            </a:r>
            <a:endParaRPr lang="ru-RU" sz="1400" dirty="0">
              <a:ea typeface="Calibri"/>
              <a:cs typeface="Times New Roman"/>
            </a:endParaRPr>
          </a:p>
          <a:p>
            <a:pPr indent="450215" algn="just">
              <a:spcAft>
                <a:spcPts val="0"/>
              </a:spcAft>
            </a:pPr>
            <a:r>
              <a:rPr lang="ru-RU" dirty="0">
                <a:latin typeface="Times New Roman"/>
                <a:ea typeface="Calibri"/>
                <a:cs typeface="Times New Roman"/>
              </a:rPr>
              <a:t>7. Тщательно наблюдать за пострадавшим до прибытия врача (контроль — наличие дыхания, пульса, сознания). </a:t>
            </a:r>
            <a:endParaRPr lang="ru-RU" sz="1400" dirty="0">
              <a:ea typeface="Calibri"/>
              <a:cs typeface="Times New Roman"/>
            </a:endParaRPr>
          </a:p>
          <a:p>
            <a:pPr indent="450215" algn="just">
              <a:spcAft>
                <a:spcPts val="0"/>
              </a:spcAft>
            </a:pPr>
            <a:r>
              <a:rPr lang="ru-RU" dirty="0">
                <a:latin typeface="Times New Roman"/>
                <a:ea typeface="Calibri"/>
                <a:cs typeface="Times New Roman"/>
              </a:rPr>
              <a:t>8. Как можно быстрее в течение 4 ч после укуса доставить пострадавшего в медицинское учреждение, так как укушенный должен получить соответствующее противоядие. </a:t>
            </a:r>
            <a:endParaRPr lang="ru-RU" sz="1400" dirty="0">
              <a:ea typeface="Calibri"/>
              <a:cs typeface="Times New Roman"/>
            </a:endParaRPr>
          </a:p>
          <a:p>
            <a:pPr indent="450215" algn="ctr">
              <a:spcAft>
                <a:spcPts val="0"/>
              </a:spcAft>
            </a:pPr>
            <a:r>
              <a:rPr lang="ru-RU" b="1" dirty="0" smtClean="0">
                <a:latin typeface="Times New Roman"/>
                <a:ea typeface="Calibri"/>
                <a:cs typeface="Times New Roman"/>
              </a:rPr>
              <a:t>Внимание</a:t>
            </a:r>
            <a:r>
              <a:rPr lang="ru-RU" b="1" dirty="0">
                <a:latin typeface="Times New Roman"/>
                <a:ea typeface="Calibri"/>
                <a:cs typeface="Times New Roman"/>
              </a:rPr>
              <a:t>!</a:t>
            </a:r>
            <a:r>
              <a:rPr lang="ru-RU" dirty="0">
                <a:latin typeface="Times New Roman"/>
                <a:ea typeface="Calibri"/>
                <a:cs typeface="Times New Roman"/>
              </a:rPr>
              <a:t> </a:t>
            </a:r>
            <a:r>
              <a:rPr lang="ru-RU" b="1" dirty="0">
                <a:latin typeface="Times New Roman"/>
                <a:ea typeface="Calibri"/>
                <a:cs typeface="Times New Roman"/>
              </a:rPr>
              <a:t>Недопустимо</a:t>
            </a:r>
            <a:r>
              <a:rPr lang="ru-RU" dirty="0">
                <a:latin typeface="Times New Roman"/>
                <a:ea typeface="Calibri"/>
                <a:cs typeface="Times New Roman"/>
              </a:rPr>
              <a:t>: </a:t>
            </a:r>
            <a:endParaRPr lang="ru-RU" sz="1400" dirty="0">
              <a:ea typeface="Calibri"/>
              <a:cs typeface="Times New Roman"/>
            </a:endParaRPr>
          </a:p>
          <a:p>
            <a:pPr indent="450215" algn="just">
              <a:spcAft>
                <a:spcPts val="0"/>
              </a:spcAft>
            </a:pPr>
            <a:r>
              <a:rPr lang="ru-RU" dirty="0">
                <a:latin typeface="Times New Roman"/>
                <a:ea typeface="Calibri"/>
                <a:cs typeface="Times New Roman"/>
              </a:rPr>
              <a:t>• накладывать жгут, так как прекращение кровообращения в конечности может привести к гибели тканей; </a:t>
            </a:r>
            <a:endParaRPr lang="ru-RU" sz="1400" dirty="0">
              <a:ea typeface="Calibri"/>
              <a:cs typeface="Times New Roman"/>
            </a:endParaRPr>
          </a:p>
          <a:p>
            <a:pPr indent="450215" algn="just">
              <a:spcAft>
                <a:spcPts val="0"/>
              </a:spcAft>
            </a:pPr>
            <a:r>
              <a:rPr lang="ru-RU" dirty="0">
                <a:latin typeface="Times New Roman"/>
                <a:ea typeface="Calibri"/>
                <a:cs typeface="Times New Roman"/>
              </a:rPr>
              <a:t>• делать разрезы и высасывать яд: это может сильно повредить нервы и кровеносные сосуды, кроме того, отсасывая яд ртом, можно занести в рану опасные бактерии.</a:t>
            </a:r>
            <a:endParaRPr lang="ru-RU" sz="1400" dirty="0">
              <a:ea typeface="Calibri"/>
              <a:cs typeface="Times New Roman"/>
            </a:endParaRPr>
          </a:p>
        </p:txBody>
      </p:sp>
    </p:spTree>
    <p:extLst>
      <p:ext uri="{BB962C8B-B14F-4D97-AF65-F5344CB8AC3E}">
        <p14:creationId xmlns:p14="http://schemas.microsoft.com/office/powerpoint/2010/main" val="370497022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8132"/>
            <a:ext cx="9648496" cy="6863417"/>
          </a:xfrm>
          <a:prstGeom prst="rect">
            <a:avLst/>
          </a:prstGeom>
        </p:spPr>
        <p:txBody>
          <a:bodyPr wrap="square">
            <a:spAutoFit/>
          </a:bodyPr>
          <a:lstStyle/>
          <a:p>
            <a:pPr indent="725488" algn="just">
              <a:spcAft>
                <a:spcPts val="0"/>
              </a:spcAft>
            </a:pPr>
            <a:r>
              <a:rPr lang="ru-RU" sz="2000" b="1" dirty="0">
                <a:latin typeface="Times New Roman"/>
                <a:ea typeface="Calibri"/>
                <a:cs typeface="Times New Roman"/>
              </a:rPr>
              <a:t>Орнитозы</a:t>
            </a:r>
            <a:r>
              <a:rPr lang="ru-RU" sz="2000" dirty="0">
                <a:latin typeface="Times New Roman"/>
                <a:ea typeface="Calibri"/>
                <a:cs typeface="Times New Roman"/>
              </a:rPr>
              <a:t> — острые инфекционные заболевания, </a:t>
            </a:r>
            <a:r>
              <a:rPr lang="ru-RU" sz="2000" b="1" dirty="0">
                <a:latin typeface="Times New Roman"/>
                <a:ea typeface="Calibri"/>
                <a:cs typeface="Times New Roman"/>
              </a:rPr>
              <a:t>поражающие некоторые виды птиц и передающиеся человеку</a:t>
            </a:r>
            <a:r>
              <a:rPr lang="ru-RU" sz="2000" dirty="0">
                <a:latin typeface="Times New Roman"/>
                <a:ea typeface="Calibri"/>
                <a:cs typeface="Times New Roman"/>
              </a:rPr>
              <a:t>. Среди орнитозов наиболее изученной формой является болезнь попугаев — пситтакоз. В естественных условиях орнитозом болеют многие птицы: домашние (утки, куры, индюшки), комнатные (попугаи, канарейки, чижи, щеглы) и дикие (голуби, цапли, фазаны). У человека при контакте с больной птицей возникает заболевание, характеризующееся острым началом: общая разбитость, головные боли, бессонница и высокая температура. Лихорадка может длиться до 20 дней. Характерно специфическое поражение легких (</a:t>
            </a:r>
            <a:r>
              <a:rPr lang="ru-RU" sz="2000" dirty="0" err="1">
                <a:latin typeface="Times New Roman"/>
                <a:ea typeface="Calibri"/>
                <a:cs typeface="Times New Roman"/>
              </a:rPr>
              <a:t>пситтакозное</a:t>
            </a:r>
            <a:r>
              <a:rPr lang="ru-RU" sz="2000" dirty="0">
                <a:latin typeface="Times New Roman"/>
                <a:ea typeface="Calibri"/>
                <a:cs typeface="Times New Roman"/>
              </a:rPr>
              <a:t> воспаление легких).</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Укусы пчел.</a:t>
            </a:r>
            <a:r>
              <a:rPr lang="ru-RU" sz="2000" dirty="0">
                <a:latin typeface="Times New Roman"/>
                <a:ea typeface="Calibri"/>
                <a:cs typeface="Times New Roman"/>
              </a:rPr>
              <a:t> Опасность представляют множественные укусы пчел, укусы при индивидуальной повышенной чувствительности к пчелиному яду, укусы в голову, кровеносные сосуды и в полость рта.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Симптомы.</a:t>
            </a:r>
            <a:r>
              <a:rPr lang="ru-RU" sz="2000" dirty="0">
                <a:latin typeface="Times New Roman"/>
                <a:ea typeface="Calibri"/>
                <a:cs typeface="Times New Roman"/>
              </a:rPr>
              <a:t> Жгучая боль и быстро нарастающий отек тканей в области укуса, слабость, головная боль, тошнота, рвота. При множественных укусах, особенно у детей, и при повышенной чувствительности больного к пчелиному яду возможны потеря сознания, нарушение дыхания и сердечной деятельности, а укус в полость рта опасен возникновением отека гортани и удушьем.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Первая медицинская помощь</a:t>
            </a:r>
            <a:r>
              <a:rPr lang="ru-RU" sz="2000" dirty="0">
                <a:latin typeface="Times New Roman"/>
                <a:ea typeface="Calibri"/>
                <a:cs typeface="Times New Roman"/>
              </a:rPr>
              <a:t>. Необходимо быстро удалить жало, если оно осталось в месте укуса и тут же его уничтожить, протереть место укуса куском ваты, смоченным нашатырным или винным спиртом, водкой, раствором перекиси водорода или </a:t>
            </a:r>
            <a:r>
              <a:rPr lang="ru-RU" sz="2000" dirty="0" err="1">
                <a:latin typeface="Times New Roman"/>
                <a:ea typeface="Calibri"/>
                <a:cs typeface="Times New Roman"/>
              </a:rPr>
              <a:t>марганцевокислого</a:t>
            </a:r>
            <a:r>
              <a:rPr lang="ru-RU" sz="2000" dirty="0">
                <a:latin typeface="Times New Roman"/>
                <a:ea typeface="Calibri"/>
                <a:cs typeface="Times New Roman"/>
              </a:rPr>
              <a:t> калия. Затем к месту укуса нужно приложить холодный компресс, дать пострадавшему выпить горячего чая.</a:t>
            </a:r>
            <a:endParaRPr lang="ru-RU" sz="2000" dirty="0">
              <a:ea typeface="Calibri"/>
              <a:cs typeface="Times New Roman"/>
            </a:endParaRPr>
          </a:p>
        </p:txBody>
      </p:sp>
    </p:spTree>
    <p:extLst>
      <p:ext uri="{BB962C8B-B14F-4D97-AF65-F5344CB8AC3E}">
        <p14:creationId xmlns:p14="http://schemas.microsoft.com/office/powerpoint/2010/main" val="171080868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90" y="0"/>
            <a:ext cx="9601200" cy="3416320"/>
          </a:xfrm>
          <a:prstGeom prst="rect">
            <a:avLst/>
          </a:prstGeom>
        </p:spPr>
        <p:txBody>
          <a:bodyPr wrap="square">
            <a:spAutoFit/>
          </a:bodyPr>
          <a:lstStyle/>
          <a:p>
            <a:pPr indent="450215" algn="just">
              <a:spcAft>
                <a:spcPts val="0"/>
              </a:spcAft>
            </a:pPr>
            <a:r>
              <a:rPr lang="ru-RU" b="1" dirty="0">
                <a:latin typeface="Times New Roman"/>
                <a:ea typeface="Calibri"/>
                <a:cs typeface="Times New Roman"/>
              </a:rPr>
              <a:t>Шок </a:t>
            </a:r>
            <a:r>
              <a:rPr lang="ru-RU" dirty="0">
                <a:latin typeface="Times New Roman"/>
                <a:ea typeface="Calibri"/>
                <a:cs typeface="Times New Roman"/>
              </a:rPr>
              <a:t>— угрожающее жизни человека состояние, возникающее вследствие психического потрясения или физического повреждения. Кардиогенный шок развивается при поражении сердца (инфаркт миокарда, токсические поражения и т. д.) вследствие снижения минутного объема сердца и нарушения сократительной функции сердца. </a:t>
            </a:r>
            <a:endParaRPr lang="ru-RU" sz="1400" dirty="0">
              <a:ea typeface="Calibri"/>
              <a:cs typeface="Times New Roman"/>
            </a:endParaRPr>
          </a:p>
          <a:p>
            <a:pPr indent="450215" algn="just">
              <a:spcAft>
                <a:spcPts val="0"/>
              </a:spcAft>
            </a:pPr>
            <a:r>
              <a:rPr lang="ru-RU" b="1" dirty="0">
                <a:latin typeface="Times New Roman"/>
                <a:ea typeface="Calibri"/>
                <a:cs typeface="Times New Roman"/>
              </a:rPr>
              <a:t>Симптомы.</a:t>
            </a:r>
            <a:r>
              <a:rPr lang="ru-RU" dirty="0">
                <a:latin typeface="Times New Roman"/>
                <a:ea typeface="Calibri"/>
                <a:cs typeface="Times New Roman"/>
              </a:rPr>
              <a:t> Артериальное давление (систолическое и диастолическое) резко снижается, происходит нарушение сознания (заторможенность), возникает бледность, снижается температура тела. Выраженность симптомов может варьировать. </a:t>
            </a:r>
            <a:endParaRPr lang="ru-RU" sz="1400" dirty="0">
              <a:ea typeface="Calibri"/>
              <a:cs typeface="Times New Roman"/>
            </a:endParaRPr>
          </a:p>
          <a:p>
            <a:pPr indent="450215" algn="just">
              <a:spcAft>
                <a:spcPts val="0"/>
              </a:spcAft>
            </a:pPr>
            <a:r>
              <a:rPr lang="ru-RU" b="1" dirty="0">
                <a:latin typeface="Times New Roman"/>
                <a:ea typeface="Calibri"/>
                <a:cs typeface="Times New Roman"/>
              </a:rPr>
              <a:t>Первая медицинская помощь</a:t>
            </a:r>
            <a:r>
              <a:rPr lang="ru-RU" dirty="0">
                <a:latin typeface="Times New Roman"/>
                <a:ea typeface="Calibri"/>
                <a:cs typeface="Times New Roman"/>
              </a:rPr>
              <a:t>: </a:t>
            </a:r>
            <a:endParaRPr lang="ru-RU" sz="1400" dirty="0">
              <a:ea typeface="Calibri"/>
              <a:cs typeface="Times New Roman"/>
            </a:endParaRPr>
          </a:p>
          <a:p>
            <a:pPr indent="450215" algn="just">
              <a:spcAft>
                <a:spcPts val="0"/>
              </a:spcAft>
            </a:pPr>
            <a:r>
              <a:rPr lang="ru-RU" dirty="0">
                <a:latin typeface="Times New Roman"/>
                <a:ea typeface="Calibri"/>
                <a:cs typeface="Times New Roman"/>
              </a:rPr>
              <a:t>• увеличение притока крови к сердцу путем приподнимания ног больного под углом 15-20°; </a:t>
            </a:r>
            <a:endParaRPr lang="ru-RU" sz="1400" dirty="0">
              <a:ea typeface="Calibri"/>
              <a:cs typeface="Times New Roman"/>
            </a:endParaRPr>
          </a:p>
          <a:p>
            <a:pPr indent="450215" algn="just">
              <a:spcAft>
                <a:spcPts val="0"/>
              </a:spcAft>
            </a:pPr>
            <a:r>
              <a:rPr lang="ru-RU" dirty="0">
                <a:latin typeface="Times New Roman"/>
                <a:ea typeface="Calibri"/>
                <a:cs typeface="Times New Roman"/>
              </a:rPr>
              <a:t>• при остановке сердца и дыхания — искусственное вентилирование легких и массаж сердца; </a:t>
            </a:r>
            <a:endParaRPr lang="ru-RU" sz="1400" dirty="0">
              <a:ea typeface="Calibri"/>
              <a:cs typeface="Times New Roman"/>
            </a:endParaRPr>
          </a:p>
          <a:p>
            <a:pPr indent="450215" algn="just">
              <a:spcAft>
                <a:spcPts val="0"/>
              </a:spcAft>
            </a:pPr>
            <a:r>
              <a:rPr lang="ru-RU" dirty="0">
                <a:latin typeface="Times New Roman"/>
                <a:ea typeface="Calibri"/>
                <a:cs typeface="Times New Roman"/>
              </a:rPr>
              <a:t>• вызов «скорой помощи». </a:t>
            </a:r>
            <a:endParaRPr lang="ru-RU" sz="1400" dirty="0">
              <a:ea typeface="Calibri"/>
              <a:cs typeface="Times New Roman"/>
            </a:endParaRPr>
          </a:p>
        </p:txBody>
      </p:sp>
      <p:pic>
        <p:nvPicPr>
          <p:cNvPr id="532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2586" b="8449"/>
          <a:stretch/>
        </p:blipFill>
        <p:spPr bwMode="auto">
          <a:xfrm>
            <a:off x="441435" y="3413921"/>
            <a:ext cx="9002110" cy="34416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11496533"/>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6124" y="0"/>
            <a:ext cx="9616966" cy="3970318"/>
          </a:xfrm>
          <a:prstGeom prst="rect">
            <a:avLst/>
          </a:prstGeom>
        </p:spPr>
        <p:txBody>
          <a:bodyPr wrap="square">
            <a:spAutoFit/>
          </a:bodyPr>
          <a:lstStyle/>
          <a:p>
            <a:pPr indent="450215" algn="just">
              <a:spcAft>
                <a:spcPts val="0"/>
              </a:spcAft>
            </a:pPr>
            <a:r>
              <a:rPr lang="ru-RU" b="1" dirty="0">
                <a:latin typeface="Times New Roman"/>
                <a:ea typeface="Calibri"/>
                <a:cs typeface="Times New Roman"/>
              </a:rPr>
              <a:t>Травматический шок</a:t>
            </a:r>
            <a:r>
              <a:rPr lang="ru-RU" dirty="0">
                <a:latin typeface="Times New Roman"/>
                <a:ea typeface="Calibri"/>
                <a:cs typeface="Times New Roman"/>
              </a:rPr>
              <a:t> — патологический ответ на травму с нарушением гемодинамики (уменьшение объема циркулирующей крови в результате кровотечения). Жидкость при большой кровопотере начинает перемещаться из тканей в кровяное русло. Наступает внеклеточное, а затем и клеточное обезвоживание. </a:t>
            </a:r>
            <a:endParaRPr lang="ru-RU" sz="1400" dirty="0">
              <a:ea typeface="Calibri"/>
              <a:cs typeface="Times New Roman"/>
            </a:endParaRPr>
          </a:p>
          <a:p>
            <a:pPr indent="450215" algn="just">
              <a:spcAft>
                <a:spcPts val="0"/>
              </a:spcAft>
            </a:pPr>
            <a:r>
              <a:rPr lang="ru-RU" b="1" dirty="0">
                <a:latin typeface="Times New Roman"/>
                <a:ea typeface="Calibri"/>
                <a:cs typeface="Times New Roman"/>
              </a:rPr>
              <a:t>Симптомы.</a:t>
            </a:r>
            <a:r>
              <a:rPr lang="ru-RU" dirty="0">
                <a:latin typeface="Times New Roman"/>
                <a:ea typeface="Calibri"/>
                <a:cs typeface="Times New Roman"/>
              </a:rPr>
              <a:t> Вначале больные возбуждены, затем заторможены. Сознание сохранено. Кожные покровы бледные. Состояние может быть различной тяжести (от I до IV степени). При IV степени состояние крайне тяжелое, сознание становится спутанным и угасает, отмечается снижение артериального давления (систолическое — ниже 60 мм рт. ст.), пульс 140-160 ударов в минуту. </a:t>
            </a:r>
            <a:endParaRPr lang="ru-RU" sz="1400" dirty="0">
              <a:ea typeface="Calibri"/>
              <a:cs typeface="Times New Roman"/>
            </a:endParaRPr>
          </a:p>
          <a:p>
            <a:pPr indent="450215" algn="just">
              <a:spcAft>
                <a:spcPts val="0"/>
              </a:spcAft>
            </a:pPr>
            <a:r>
              <a:rPr lang="ru-RU" b="1" dirty="0">
                <a:latin typeface="Times New Roman"/>
                <a:ea typeface="Calibri"/>
                <a:cs typeface="Times New Roman"/>
              </a:rPr>
              <a:t>Первая медицинская помощь</a:t>
            </a:r>
            <a:r>
              <a:rPr lang="ru-RU" dirty="0">
                <a:latin typeface="Times New Roman"/>
                <a:ea typeface="Calibri"/>
                <a:cs typeface="Times New Roman"/>
              </a:rPr>
              <a:t>: </a:t>
            </a:r>
            <a:endParaRPr lang="ru-RU" sz="1400" dirty="0">
              <a:ea typeface="Calibri"/>
              <a:cs typeface="Times New Roman"/>
            </a:endParaRPr>
          </a:p>
          <a:p>
            <a:pPr indent="450215" algn="just">
              <a:spcAft>
                <a:spcPts val="0"/>
              </a:spcAft>
            </a:pPr>
            <a:r>
              <a:rPr lang="ru-RU" dirty="0">
                <a:latin typeface="Times New Roman"/>
                <a:ea typeface="Calibri"/>
                <a:cs typeface="Times New Roman"/>
              </a:rPr>
              <a:t>• обезболивание (анальгин, баралгин и др.); </a:t>
            </a:r>
            <a:endParaRPr lang="ru-RU" sz="1400" dirty="0">
              <a:ea typeface="Calibri"/>
              <a:cs typeface="Times New Roman"/>
            </a:endParaRPr>
          </a:p>
          <a:p>
            <a:pPr indent="450215" algn="just">
              <a:spcAft>
                <a:spcPts val="0"/>
              </a:spcAft>
            </a:pPr>
            <a:r>
              <a:rPr lang="ru-RU" dirty="0">
                <a:latin typeface="Times New Roman"/>
                <a:ea typeface="Calibri"/>
                <a:cs typeface="Times New Roman"/>
              </a:rPr>
              <a:t>• если возможно, остановить кровотечение наложением жгутов, тугих повязок, тампонадой кровоточащего сосуда и т. д.; </a:t>
            </a:r>
            <a:endParaRPr lang="ru-RU" sz="1400" dirty="0">
              <a:ea typeface="Calibri"/>
              <a:cs typeface="Times New Roman"/>
            </a:endParaRPr>
          </a:p>
          <a:p>
            <a:pPr indent="450215" algn="just">
              <a:spcAft>
                <a:spcPts val="0"/>
              </a:spcAft>
            </a:pPr>
            <a:r>
              <a:rPr lang="ru-RU" dirty="0">
                <a:latin typeface="Times New Roman"/>
                <a:ea typeface="Calibri"/>
                <a:cs typeface="Times New Roman"/>
              </a:rPr>
              <a:t>• вызвать специальную противошоковую бригаду «скорой помощи».</a:t>
            </a:r>
            <a:endParaRPr lang="ru-RU" sz="1400" dirty="0">
              <a:ea typeface="Calibri"/>
              <a:cs typeface="Times New Roman"/>
            </a:endParaRPr>
          </a:p>
        </p:txBody>
      </p:sp>
      <p:pic>
        <p:nvPicPr>
          <p:cNvPr id="542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4269" y="3970318"/>
            <a:ext cx="8560676" cy="28876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927446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17942"/>
            <a:ext cx="9648496" cy="6740307"/>
          </a:xfrm>
          <a:prstGeom prst="rect">
            <a:avLst/>
          </a:prstGeom>
        </p:spPr>
        <p:txBody>
          <a:bodyPr wrap="square">
            <a:spAutoFit/>
          </a:bodyPr>
          <a:lstStyle/>
          <a:p>
            <a:pPr indent="450215" algn="just">
              <a:lnSpc>
                <a:spcPct val="150000"/>
              </a:lnSpc>
              <a:spcAft>
                <a:spcPts val="0"/>
              </a:spcAft>
            </a:pPr>
            <a:r>
              <a:rPr lang="ru-RU" b="1" dirty="0">
                <a:latin typeface="Times New Roman"/>
                <a:ea typeface="Calibri"/>
                <a:cs typeface="Times New Roman"/>
              </a:rPr>
              <a:t>Признаки ушибов</a:t>
            </a:r>
            <a:r>
              <a:rPr lang="ru-RU" dirty="0">
                <a:latin typeface="Times New Roman"/>
                <a:ea typeface="Calibri"/>
                <a:cs typeface="Times New Roman"/>
              </a:rPr>
              <a:t>: боль (разной интенсивности), отек, кровоподтек, нарушение функции поврежденного органа. При повреждении крупного сосуда возможно образование гематомы (скопления крови); если поврежден артериальный сосуд, гематома может быть пульсирующей, она увеличивается при каждом сокращении сердца.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При обширных кровоподтеках и гематомах в связи с их рассасыванием или нагноением наступает местное (в области ушиба) или общее повышение температуры.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Первая медицинская помощь направлена на то, чтобы уменьшить боль, отек и кровоподтек. Необходимое оснащение: бинт, пузырь со льдом или грелка с холодной водой, валик из подручных средств для обеспечения приподнятого положения, 5%-</a:t>
            </a:r>
            <a:r>
              <a:rPr lang="ru-RU" dirty="0" err="1">
                <a:latin typeface="Times New Roman"/>
                <a:ea typeface="Calibri"/>
                <a:cs typeface="Times New Roman"/>
              </a:rPr>
              <a:t>ный</a:t>
            </a:r>
            <a:r>
              <a:rPr lang="ru-RU" dirty="0">
                <a:latin typeface="Times New Roman"/>
                <a:ea typeface="Calibri"/>
                <a:cs typeface="Times New Roman"/>
              </a:rPr>
              <a:t> спиртовой раствор йода, вата</a:t>
            </a:r>
            <a:r>
              <a:rPr lang="ru-RU" dirty="0" smtClean="0">
                <a:latin typeface="Times New Roman"/>
                <a:ea typeface="Calibri"/>
                <a:cs typeface="Times New Roman"/>
              </a:rPr>
              <a:t>.                                                 </a:t>
            </a:r>
            <a:r>
              <a:rPr lang="ru-RU" b="1" dirty="0" smtClean="0">
                <a:latin typeface="Times New Roman"/>
                <a:ea typeface="Calibri"/>
                <a:cs typeface="Times New Roman"/>
              </a:rPr>
              <a:t>Последовательность </a:t>
            </a:r>
            <a:r>
              <a:rPr lang="ru-RU" b="1" dirty="0">
                <a:latin typeface="Times New Roman"/>
                <a:ea typeface="Calibri"/>
                <a:cs typeface="Times New Roman"/>
              </a:rPr>
              <a:t>действий: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 смазать кожу в области ушиба 5%-</a:t>
            </a:r>
            <a:r>
              <a:rPr lang="ru-RU" dirty="0" err="1">
                <a:latin typeface="Times New Roman"/>
                <a:ea typeface="Calibri"/>
                <a:cs typeface="Times New Roman"/>
              </a:rPr>
              <a:t>ным</a:t>
            </a:r>
            <a:r>
              <a:rPr lang="ru-RU" dirty="0">
                <a:latin typeface="Times New Roman"/>
                <a:ea typeface="Calibri"/>
                <a:cs typeface="Times New Roman"/>
              </a:rPr>
              <a:t> спиртовым раствором йода (для предупреждения попадания микробов с кожи в нижележащие ткани);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 наложить давящую повязку;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 обеспечить приподнятое положение травмированной части тела;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 приложить на место ушиба холод (пузырь со льдом или холодной водой, снег в полиэтиленовом мешочке и т. д.).</a:t>
            </a:r>
            <a:endParaRPr lang="ru-RU" sz="1400" dirty="0">
              <a:ea typeface="Calibri"/>
              <a:cs typeface="Times New Roman"/>
            </a:endParaRPr>
          </a:p>
        </p:txBody>
      </p:sp>
    </p:spTree>
    <p:extLst>
      <p:ext uri="{BB962C8B-B14F-4D97-AF65-F5344CB8AC3E}">
        <p14:creationId xmlns:p14="http://schemas.microsoft.com/office/powerpoint/2010/main" val="328026973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90" y="114276"/>
            <a:ext cx="9648496" cy="6324808"/>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Острые заболевания центральной нервной системы</a:t>
            </a:r>
            <a:endParaRPr lang="ru-RU" sz="1400" dirty="0">
              <a:ea typeface="Calibri"/>
              <a:cs typeface="Times New Roman"/>
            </a:endParaRPr>
          </a:p>
          <a:p>
            <a:pPr indent="450215" algn="just">
              <a:lnSpc>
                <a:spcPct val="150000"/>
              </a:lnSpc>
              <a:spcAft>
                <a:spcPts val="0"/>
              </a:spcAft>
            </a:pPr>
            <a:r>
              <a:rPr lang="ru-RU" b="1" dirty="0">
                <a:latin typeface="Times New Roman"/>
                <a:ea typeface="Calibri"/>
                <a:cs typeface="Times New Roman"/>
              </a:rPr>
              <a:t>Нарушения мозгового кровообращения</a:t>
            </a:r>
            <a:r>
              <a:rPr lang="ru-RU" dirty="0">
                <a:latin typeface="Times New Roman"/>
                <a:ea typeface="Calibri"/>
                <a:cs typeface="Times New Roman"/>
              </a:rPr>
              <a:t> могут быть преходящими (мозговой сосудистый криз), с быстрым исчезновением всех болезненных явлений. Такие расстройства нередко предшествуют развитию инсульта. Расстройства мозгового кровообращения часто возникают при гипертонии (вследствие спазма мозговых сосудов), при атеросклерозе и заболеваниях сердца. Их развитию способствуют перенапряжение, длительное пребывание на солнце или в жарком и душном помещении.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Мозговой криз длится от нескольких минут до нескольких суток. Более тяжелое нарушение мозгового кровообращения называется </a:t>
            </a:r>
            <a:r>
              <a:rPr lang="ru-RU" b="1" dirty="0">
                <a:latin typeface="Times New Roman"/>
                <a:ea typeface="Calibri"/>
                <a:cs typeface="Times New Roman"/>
              </a:rPr>
              <a:t>мозговым инсультом.</a:t>
            </a:r>
            <a:r>
              <a:rPr lang="ru-RU" dirty="0">
                <a:latin typeface="Times New Roman"/>
                <a:ea typeface="Calibri"/>
                <a:cs typeface="Times New Roman"/>
              </a:rPr>
              <a:t> При этом наступает потеря сознания вследствие мозгового кровоизлияния или закупорки сосудов головного мозга. Кровоизлияние чаще происходит у больных гипертонической болезнью, закупорка сосудов — при сердечно-сосудистых заболеваниях. Атеросклероз вызывает изменения стенок питающих мозг сосудов и, как следствие, сужение их просвета. При этом заболевании образование сгустков, которые закупоривают просвет одного из мозговых сосудов возможно и при других поражениях. </a:t>
            </a:r>
            <a:endParaRPr lang="ru-RU" sz="1400" dirty="0">
              <a:ea typeface="Calibri"/>
              <a:cs typeface="Times New Roman"/>
            </a:endParaRPr>
          </a:p>
        </p:txBody>
      </p:sp>
    </p:spTree>
    <p:extLst>
      <p:ext uri="{BB962C8B-B14F-4D97-AF65-F5344CB8AC3E}">
        <p14:creationId xmlns:p14="http://schemas.microsoft.com/office/powerpoint/2010/main" val="3561258280"/>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 y="38284"/>
            <a:ext cx="5470634" cy="6740307"/>
          </a:xfrm>
          <a:prstGeom prst="rect">
            <a:avLst/>
          </a:prstGeom>
        </p:spPr>
        <p:txBody>
          <a:bodyPr wrap="square">
            <a:spAutoFit/>
          </a:bodyPr>
          <a:lstStyle/>
          <a:p>
            <a:pPr indent="450215" algn="just">
              <a:spcAft>
                <a:spcPts val="0"/>
              </a:spcAft>
            </a:pPr>
            <a:r>
              <a:rPr lang="ru-RU" b="1" dirty="0">
                <a:latin typeface="Times New Roman"/>
                <a:ea typeface="Calibri"/>
                <a:cs typeface="Times New Roman"/>
              </a:rPr>
              <a:t>Симптомы.</a:t>
            </a:r>
            <a:r>
              <a:rPr lang="ru-RU" dirty="0">
                <a:latin typeface="Times New Roman"/>
                <a:ea typeface="Calibri"/>
                <a:cs typeface="Times New Roman"/>
              </a:rPr>
              <a:t> Для расстройств мозгового кровообращения характерны внезапное усиление головных болей, головокружение, шум в голове;</a:t>
            </a:r>
            <a:endParaRPr lang="ru-RU" sz="1400" dirty="0">
              <a:ea typeface="Calibri"/>
              <a:cs typeface="Times New Roman"/>
            </a:endParaRPr>
          </a:p>
          <a:p>
            <a:pPr indent="450215" algn="just">
              <a:spcAft>
                <a:spcPts val="0"/>
              </a:spcAft>
            </a:pPr>
            <a:r>
              <a:rPr lang="ru-RU" dirty="0" smtClean="0">
                <a:latin typeface="Times New Roman"/>
                <a:ea typeface="Calibri"/>
                <a:cs typeface="Times New Roman"/>
              </a:rPr>
              <a:t>-ощущение </a:t>
            </a:r>
            <a:r>
              <a:rPr lang="ru-RU" dirty="0">
                <a:latin typeface="Times New Roman"/>
                <a:ea typeface="Calibri"/>
                <a:cs typeface="Times New Roman"/>
              </a:rPr>
              <a:t>жара, сухость во рту, тошнота, рвота; </a:t>
            </a:r>
            <a:endParaRPr lang="ru-RU" sz="1400" dirty="0">
              <a:ea typeface="Calibri"/>
              <a:cs typeface="Times New Roman"/>
            </a:endParaRPr>
          </a:p>
          <a:p>
            <a:pPr indent="450215" algn="just">
              <a:spcAft>
                <a:spcPts val="0"/>
              </a:spcAft>
            </a:pPr>
            <a:r>
              <a:rPr lang="ru-RU" dirty="0" smtClean="0">
                <a:latin typeface="Times New Roman"/>
                <a:ea typeface="Calibri"/>
                <a:cs typeface="Times New Roman"/>
              </a:rPr>
              <a:t>-чувство </a:t>
            </a:r>
            <a:r>
              <a:rPr lang="ru-RU" dirty="0">
                <a:latin typeface="Times New Roman"/>
                <a:ea typeface="Calibri"/>
                <a:cs typeface="Times New Roman"/>
              </a:rPr>
              <a:t>онемения и «мурашки», чаще на </a:t>
            </a:r>
            <a:r>
              <a:rPr lang="ru-RU" dirty="0" smtClean="0">
                <a:latin typeface="Times New Roman"/>
                <a:ea typeface="Calibri"/>
                <a:cs typeface="Times New Roman"/>
              </a:rPr>
              <a:t>конечностях</a:t>
            </a:r>
            <a:r>
              <a:rPr lang="ru-RU" dirty="0">
                <a:latin typeface="Times New Roman"/>
                <a:ea typeface="Calibri"/>
                <a:cs typeface="Times New Roman"/>
              </a:rPr>
              <a:t>; иногда — потеря сознания.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Больной оглушен, кожа лица покрасневшая или бледная; отмечаются обильное потоотделение, слабость, нарушение движений конечностей, расстройство речи, асимметрия лица. </a:t>
            </a:r>
            <a:endParaRPr lang="ru-RU" dirty="0" smtClean="0">
              <a:latin typeface="Times New Roman"/>
              <a:ea typeface="Calibri"/>
              <a:cs typeface="Times New Roman"/>
            </a:endParaRPr>
          </a:p>
          <a:p>
            <a:pPr indent="450215" algn="just">
              <a:spcAft>
                <a:spcPts val="0"/>
              </a:spcAft>
            </a:pPr>
            <a:r>
              <a:rPr lang="ru-RU" dirty="0" smtClean="0">
                <a:latin typeface="Times New Roman"/>
                <a:ea typeface="Calibri"/>
                <a:cs typeface="Times New Roman"/>
              </a:rPr>
              <a:t>Более </a:t>
            </a:r>
            <a:r>
              <a:rPr lang="ru-RU" dirty="0">
                <a:latin typeface="Times New Roman"/>
                <a:ea typeface="Calibri"/>
                <a:cs typeface="Times New Roman"/>
              </a:rPr>
              <a:t>тяжелая картина болезни развивается при мозговом инсульте. Болезненные явления в начале заболевания не всегда четкие, и трудно бывает уточнить причины нарушений мозгового кровообращения.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При кровоизлияниях наступает внезапная глубокая потеря сознания; пульс медленный, напряженный; характерны полные или неполные параличи рук и ног. Больной падает, дыхание хриплое, рот полуоткрыт. При закупорке мозговых сосудов потеря сознания, как правило, неполная или наступает более медленно, пульс частый, слабый, отмечаются тошнота, рвота, нарушение дыхания; симптомы заболевания развиваются постепенно.</a:t>
            </a:r>
            <a:endParaRPr lang="ru-RU" sz="1400" dirty="0">
              <a:ea typeface="Calibri"/>
              <a:cs typeface="Times New Roman"/>
            </a:endParaRPr>
          </a:p>
        </p:txBody>
      </p:sp>
      <p:pic>
        <p:nvPicPr>
          <p:cNvPr id="552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11097"/>
          <a:stretch/>
        </p:blipFill>
        <p:spPr bwMode="auto">
          <a:xfrm>
            <a:off x="5470635" y="108937"/>
            <a:ext cx="4319751" cy="65989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87165264"/>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 y="7772"/>
            <a:ext cx="5360276" cy="6817251"/>
          </a:xfrm>
          <a:prstGeom prst="rect">
            <a:avLst/>
          </a:prstGeom>
        </p:spPr>
        <p:txBody>
          <a:bodyPr wrap="square">
            <a:spAutoFit/>
          </a:bodyPr>
          <a:lstStyle/>
          <a:p>
            <a:pPr indent="450215" algn="just">
              <a:spcAft>
                <a:spcPts val="0"/>
              </a:spcAft>
            </a:pPr>
            <a:r>
              <a:rPr lang="ru-RU" sz="1900" dirty="0">
                <a:latin typeface="Times New Roman"/>
                <a:ea typeface="Calibri"/>
                <a:cs typeface="Times New Roman"/>
              </a:rPr>
              <a:t>Инсульт у больных гипертонической болезнью сопровождается обычно покраснением лица. </a:t>
            </a:r>
            <a:endParaRPr lang="ru-RU" sz="1900" dirty="0" smtClean="0">
              <a:latin typeface="Times New Roman"/>
              <a:ea typeface="Calibri"/>
              <a:cs typeface="Times New Roman"/>
            </a:endParaRPr>
          </a:p>
          <a:p>
            <a:pPr indent="450215" algn="just">
              <a:spcAft>
                <a:spcPts val="0"/>
              </a:spcAft>
            </a:pPr>
            <a:r>
              <a:rPr lang="ru-RU" sz="1900" dirty="0" smtClean="0">
                <a:latin typeface="Times New Roman"/>
                <a:ea typeface="Calibri"/>
                <a:cs typeface="Times New Roman"/>
              </a:rPr>
              <a:t>При </a:t>
            </a:r>
            <a:r>
              <a:rPr lang="ru-RU" sz="1900" dirty="0">
                <a:latin typeface="Times New Roman"/>
                <a:ea typeface="Calibri"/>
                <a:cs typeface="Times New Roman"/>
              </a:rPr>
              <a:t>расстройствах кровообращения у пожилых людей, не страдающих гипертонией, кожа лица бледная. </a:t>
            </a:r>
            <a:endParaRPr lang="ru-RU" sz="1900" dirty="0" smtClean="0">
              <a:latin typeface="Times New Roman"/>
              <a:ea typeface="Calibri"/>
              <a:cs typeface="Times New Roman"/>
            </a:endParaRPr>
          </a:p>
          <a:p>
            <a:pPr indent="450215" algn="just">
              <a:spcAft>
                <a:spcPts val="0"/>
              </a:spcAft>
            </a:pPr>
            <a:r>
              <a:rPr lang="ru-RU" sz="1900" dirty="0" smtClean="0">
                <a:latin typeface="Times New Roman"/>
                <a:ea typeface="Calibri"/>
                <a:cs typeface="Times New Roman"/>
              </a:rPr>
              <a:t>Инсульт </a:t>
            </a:r>
            <a:r>
              <a:rPr lang="ru-RU" sz="1900" dirty="0">
                <a:latin typeface="Times New Roman"/>
                <a:ea typeface="Calibri"/>
                <a:cs typeface="Times New Roman"/>
              </a:rPr>
              <a:t>может осложниться коллапсом, отеком мозга и легких, а также дать картину клинической смерти. </a:t>
            </a:r>
            <a:endParaRPr lang="ru-RU" sz="1900" dirty="0" smtClean="0">
              <a:latin typeface="Times New Roman"/>
              <a:ea typeface="Calibri"/>
              <a:cs typeface="Times New Roman"/>
            </a:endParaRPr>
          </a:p>
          <a:p>
            <a:pPr indent="450215" algn="just">
              <a:spcAft>
                <a:spcPts val="0"/>
              </a:spcAft>
            </a:pPr>
            <a:r>
              <a:rPr lang="ru-RU" sz="1900" dirty="0" smtClean="0">
                <a:latin typeface="Times New Roman"/>
                <a:ea typeface="Calibri"/>
                <a:cs typeface="Times New Roman"/>
              </a:rPr>
              <a:t>Первая </a:t>
            </a:r>
            <a:r>
              <a:rPr lang="ru-RU" sz="1900" dirty="0">
                <a:latin typeface="Times New Roman"/>
                <a:ea typeface="Calibri"/>
                <a:cs typeface="Times New Roman"/>
              </a:rPr>
              <a:t>медицинская помощь. </a:t>
            </a:r>
            <a:endParaRPr lang="ru-RU" sz="1900" dirty="0" smtClean="0">
              <a:latin typeface="Times New Roman"/>
              <a:ea typeface="Calibri"/>
              <a:cs typeface="Times New Roman"/>
            </a:endParaRPr>
          </a:p>
          <a:p>
            <a:pPr indent="450215" algn="just">
              <a:spcAft>
                <a:spcPts val="0"/>
              </a:spcAft>
            </a:pPr>
            <a:r>
              <a:rPr lang="ru-RU" sz="1900" dirty="0" smtClean="0">
                <a:latin typeface="Times New Roman"/>
                <a:ea typeface="Calibri"/>
                <a:cs typeface="Times New Roman"/>
              </a:rPr>
              <a:t>Ввиду </a:t>
            </a:r>
            <a:r>
              <a:rPr lang="ru-RU" sz="1900" dirty="0">
                <a:latin typeface="Times New Roman"/>
                <a:ea typeface="Calibri"/>
                <a:cs typeface="Times New Roman"/>
              </a:rPr>
              <a:t>того, что в начале заболевания трудно определить, будут ли все явления преходящими или разовьется мозговой инсульт, меры помощи должны быть те же, что и при инсульте. </a:t>
            </a:r>
            <a:endParaRPr lang="ru-RU" sz="1900" dirty="0" smtClean="0">
              <a:latin typeface="Times New Roman"/>
              <a:ea typeface="Calibri"/>
              <a:cs typeface="Times New Roman"/>
            </a:endParaRPr>
          </a:p>
          <a:p>
            <a:pPr indent="450215" algn="just">
              <a:spcAft>
                <a:spcPts val="0"/>
              </a:spcAft>
            </a:pPr>
            <a:r>
              <a:rPr lang="ru-RU" sz="1900" dirty="0" smtClean="0">
                <a:latin typeface="Times New Roman"/>
                <a:ea typeface="Calibri"/>
                <a:cs typeface="Times New Roman"/>
              </a:rPr>
              <a:t>Больному </a:t>
            </a:r>
            <a:r>
              <a:rPr lang="ru-RU" sz="1900" dirty="0">
                <a:latin typeface="Times New Roman"/>
                <a:ea typeface="Calibri"/>
                <a:cs typeface="Times New Roman"/>
              </a:rPr>
              <a:t>должен быть создан полный покой в лежачем положении. </a:t>
            </a:r>
            <a:endParaRPr lang="ru-RU" sz="1900" dirty="0" smtClean="0">
              <a:latin typeface="Times New Roman"/>
              <a:ea typeface="Calibri"/>
              <a:cs typeface="Times New Roman"/>
            </a:endParaRPr>
          </a:p>
          <a:p>
            <a:pPr indent="450215" algn="just">
              <a:spcAft>
                <a:spcPts val="0"/>
              </a:spcAft>
            </a:pPr>
            <a:r>
              <a:rPr lang="ru-RU" sz="1900" dirty="0" smtClean="0">
                <a:latin typeface="Times New Roman"/>
                <a:ea typeface="Calibri"/>
                <a:cs typeface="Times New Roman"/>
              </a:rPr>
              <a:t>Если </a:t>
            </a:r>
            <a:r>
              <a:rPr lang="ru-RU" sz="1900" dirty="0">
                <a:latin typeface="Times New Roman"/>
                <a:ea typeface="Calibri"/>
                <a:cs typeface="Times New Roman"/>
              </a:rPr>
              <a:t>больной страдал гипертонией и принимал какие-либо сосудорасширяющие лекарства (папаверин, но-шпа и др.), необходимо дать ему </a:t>
            </a:r>
            <a:r>
              <a:rPr lang="ru-RU" sz="1900" dirty="0" smtClean="0">
                <a:latin typeface="Times New Roman"/>
                <a:ea typeface="Calibri"/>
                <a:cs typeface="Times New Roman"/>
              </a:rPr>
              <a:t>их.</a:t>
            </a:r>
          </a:p>
          <a:p>
            <a:pPr indent="450215" algn="just">
              <a:spcAft>
                <a:spcPts val="0"/>
              </a:spcAft>
            </a:pPr>
            <a:r>
              <a:rPr lang="ru-RU" sz="1900" dirty="0" smtClean="0">
                <a:latin typeface="Times New Roman"/>
                <a:ea typeface="Calibri"/>
                <a:cs typeface="Times New Roman"/>
              </a:rPr>
              <a:t>При </a:t>
            </a:r>
            <a:r>
              <a:rPr lang="ru-RU" sz="1900" dirty="0">
                <a:latin typeface="Times New Roman"/>
                <a:ea typeface="Calibri"/>
                <a:cs typeface="Times New Roman"/>
              </a:rPr>
              <a:t>сердечном заболевании больному также надо дать те лекарства, которыми он пользовался. Не следует пытаться приводить его в сознание.</a:t>
            </a:r>
            <a:endParaRPr lang="ru-RU" sz="1900" dirty="0">
              <a:ea typeface="Calibri"/>
              <a:cs typeface="Times New Roman"/>
            </a:endParaRPr>
          </a:p>
        </p:txBody>
      </p:sp>
      <p:pic>
        <p:nvPicPr>
          <p:cNvPr id="563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0277" y="1"/>
            <a:ext cx="4545723" cy="67476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99429427"/>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8" y="57867"/>
            <a:ext cx="9632731" cy="3416320"/>
          </a:xfrm>
          <a:prstGeom prst="rect">
            <a:avLst/>
          </a:prstGeom>
        </p:spPr>
        <p:txBody>
          <a:bodyPr wrap="square">
            <a:spAutoFit/>
          </a:bodyPr>
          <a:lstStyle/>
          <a:p>
            <a:pPr indent="803275" algn="just">
              <a:spcAft>
                <a:spcPts val="0"/>
              </a:spcAft>
            </a:pPr>
            <a:r>
              <a:rPr lang="ru-RU" dirty="0">
                <a:latin typeface="Times New Roman"/>
                <a:ea typeface="Calibri"/>
                <a:cs typeface="Times New Roman"/>
              </a:rPr>
              <a:t>При наступлении расстройств мозгового кровообращения, особенно в случае тяжелого состояния больных, транспортировать их можно только по указанию врача, после оказания необходимой помощи на дому. </a:t>
            </a:r>
            <a:endParaRPr lang="ru-RU" dirty="0" smtClean="0">
              <a:latin typeface="Times New Roman"/>
              <a:ea typeface="Calibri"/>
              <a:cs typeface="Times New Roman"/>
            </a:endParaRPr>
          </a:p>
          <a:p>
            <a:pPr indent="803275" algn="just">
              <a:spcAft>
                <a:spcPts val="0"/>
              </a:spcAft>
            </a:pPr>
            <a:r>
              <a:rPr lang="ru-RU" dirty="0" smtClean="0">
                <a:latin typeface="Times New Roman"/>
                <a:ea typeface="Calibri"/>
                <a:cs typeface="Times New Roman"/>
              </a:rPr>
              <a:t>При </a:t>
            </a:r>
            <a:r>
              <a:rPr lang="ru-RU" dirty="0">
                <a:latin typeface="Times New Roman"/>
                <a:ea typeface="Calibri"/>
                <a:cs typeface="Times New Roman"/>
              </a:rPr>
              <a:t>покраснении лица у больного гипертонией необходимо приподнять ему голову и приложить пузырь со льдом или холодные примочки к голове, горчичники и грелки к икроножным мышцам. Во избежание ожогов грелку кладут поверх одеяла. При нарушении мозгового кровообращения (при отсутствии гипертонии), сопровождающемся бледностью, пожилому больному не следует приподнимать голову, применять горчичники и грелку — в этом случае необходимо принять лекарства, улучшающие деятельность сердца: валидол, валокордин, кордиамин. </a:t>
            </a:r>
            <a:endParaRPr lang="ru-RU" sz="1400" dirty="0">
              <a:ea typeface="Calibri"/>
              <a:cs typeface="Times New Roman"/>
            </a:endParaRPr>
          </a:p>
          <a:p>
            <a:pPr indent="803275" algn="just">
              <a:spcAft>
                <a:spcPts val="0"/>
              </a:spcAft>
            </a:pPr>
            <a:r>
              <a:rPr lang="ru-RU" dirty="0">
                <a:latin typeface="Times New Roman"/>
                <a:ea typeface="Calibri"/>
                <a:cs typeface="Times New Roman"/>
              </a:rPr>
              <a:t>При отсутствии сознания общей мерой помощи будет обеспечение проходимости дыхательных путей. </a:t>
            </a:r>
            <a:endParaRPr lang="ru-RU" sz="1400" dirty="0">
              <a:ea typeface="Calibri"/>
              <a:cs typeface="Times New Roman"/>
            </a:endParaRPr>
          </a:p>
        </p:txBody>
      </p:sp>
      <p:pic>
        <p:nvPicPr>
          <p:cNvPr id="573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7006" y="3499945"/>
            <a:ext cx="7299434" cy="33580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78521359"/>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124" y="141890"/>
            <a:ext cx="9585435" cy="67161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31341162"/>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0"/>
            <a:ext cx="9585435" cy="6740307"/>
          </a:xfrm>
          <a:prstGeom prst="rect">
            <a:avLst/>
          </a:prstGeom>
        </p:spPr>
        <p:txBody>
          <a:bodyPr wrap="square">
            <a:spAutoFit/>
          </a:bodyPr>
          <a:lstStyle/>
          <a:p>
            <a:pPr indent="725488" algn="just">
              <a:lnSpc>
                <a:spcPct val="150000"/>
              </a:lnSpc>
              <a:spcAft>
                <a:spcPts val="0"/>
              </a:spcAft>
            </a:pPr>
            <a:r>
              <a:rPr lang="ru-RU" b="1" dirty="0">
                <a:latin typeface="Times New Roman"/>
                <a:ea typeface="Calibri"/>
                <a:cs typeface="Times New Roman"/>
              </a:rPr>
              <a:t>Эпилептический припадок. </a:t>
            </a:r>
            <a:r>
              <a:rPr lang="ru-RU" dirty="0">
                <a:latin typeface="Times New Roman"/>
                <a:ea typeface="Calibri"/>
                <a:cs typeface="Times New Roman"/>
              </a:rPr>
              <a:t>Потеря сознания, сопровождающаяся судорожными сокращениями отдельных мышц или общими судорогами, чаще всего наблюдается при эпилепсии. Заболевание выявляется нередко уже в молодом возрасте. Припадки возникают без видимой причины, внезапно, но иногда больной предчувствует их появление. </a:t>
            </a:r>
            <a:endParaRPr lang="ru-RU" sz="1400" dirty="0">
              <a:ea typeface="Calibri"/>
              <a:cs typeface="Times New Roman"/>
            </a:endParaRPr>
          </a:p>
          <a:p>
            <a:pPr indent="725488" algn="just">
              <a:lnSpc>
                <a:spcPct val="150000"/>
              </a:lnSpc>
              <a:spcAft>
                <a:spcPts val="0"/>
              </a:spcAft>
            </a:pPr>
            <a:r>
              <a:rPr lang="ru-RU" b="1" dirty="0">
                <a:latin typeface="Times New Roman"/>
                <a:ea typeface="Calibri"/>
                <a:cs typeface="Times New Roman"/>
              </a:rPr>
              <a:t>Симптомы</a:t>
            </a:r>
            <a:r>
              <a:rPr lang="ru-RU" dirty="0">
                <a:latin typeface="Times New Roman"/>
                <a:ea typeface="Calibri"/>
                <a:cs typeface="Times New Roman"/>
              </a:rPr>
              <a:t>. Больной теряет сознание, падает, нередко ушибается; отмечаются сведение мышц, судорожное их сокращение. Изо рта выделяется пена; нередки прикусы языка, в результате чего пена приобретает розовую окраску. </a:t>
            </a:r>
            <a:endParaRPr lang="ru-RU" dirty="0" smtClean="0">
              <a:latin typeface="Times New Roman"/>
              <a:ea typeface="Calibri"/>
              <a:cs typeface="Times New Roman"/>
            </a:endParaRPr>
          </a:p>
          <a:p>
            <a:pPr indent="725488" algn="just">
              <a:lnSpc>
                <a:spcPct val="150000"/>
              </a:lnSpc>
              <a:spcAft>
                <a:spcPts val="0"/>
              </a:spcAft>
            </a:pPr>
            <a:r>
              <a:rPr lang="ru-RU" dirty="0" smtClean="0">
                <a:latin typeface="Times New Roman"/>
                <a:ea typeface="Calibri"/>
                <a:cs typeface="Times New Roman"/>
              </a:rPr>
              <a:t>Наблюдаются </a:t>
            </a:r>
            <a:r>
              <a:rPr lang="ru-RU" dirty="0">
                <a:latin typeface="Times New Roman"/>
                <a:ea typeface="Calibri"/>
                <a:cs typeface="Times New Roman"/>
              </a:rPr>
              <a:t>непроизвольное мочеиспускание и выделение кала. Припадок длится 1-3 мин, затем больной приходит в сознание или погружается в глубокий сон. Первая медицинская помощь. Припадок нередко вызывает панику и растерянность окружающих. Во время бессознательного состояния и приступа судорог не надо пытаться привести больного в сознание. </a:t>
            </a:r>
            <a:endParaRPr lang="ru-RU" sz="1400" dirty="0">
              <a:ea typeface="Calibri"/>
              <a:cs typeface="Times New Roman"/>
            </a:endParaRPr>
          </a:p>
          <a:p>
            <a:pPr indent="725488" algn="just">
              <a:lnSpc>
                <a:spcPct val="150000"/>
              </a:lnSpc>
              <a:spcAft>
                <a:spcPts val="0"/>
              </a:spcAft>
            </a:pPr>
            <a:r>
              <a:rPr lang="ru-RU" dirty="0">
                <a:latin typeface="Times New Roman"/>
                <a:ea typeface="Calibri"/>
                <a:cs typeface="Times New Roman"/>
              </a:rPr>
              <a:t>Необходимо обеспечить ему покой, удобно уложить, поддерживая голову, расстегнуть ворот и пояс для облегчения дыхания. Если челюсти судорожно сжаты и язык прикушен, необходимо осторожно разжать зубы. Если больной после припадка заснул, не следует его будить. После припадка больного следует показать невропатологу. </a:t>
            </a:r>
            <a:endParaRPr lang="ru-RU" sz="1400" dirty="0">
              <a:ea typeface="Calibri"/>
              <a:cs typeface="Times New Roman"/>
            </a:endParaRPr>
          </a:p>
        </p:txBody>
      </p:sp>
    </p:spTree>
    <p:extLst>
      <p:ext uri="{BB962C8B-B14F-4D97-AF65-F5344CB8AC3E}">
        <p14:creationId xmlns:p14="http://schemas.microsoft.com/office/powerpoint/2010/main" val="1286959865"/>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r="28368"/>
          <a:stretch/>
        </p:blipFill>
        <p:spPr bwMode="auto">
          <a:xfrm>
            <a:off x="76200" y="141890"/>
            <a:ext cx="9714186" cy="66057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80894647"/>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89186" y="0"/>
            <a:ext cx="9553904" cy="6817251"/>
          </a:xfrm>
          <a:prstGeom prst="rect">
            <a:avLst/>
          </a:prstGeom>
        </p:spPr>
        <p:txBody>
          <a:bodyPr wrap="square">
            <a:spAutoFit/>
          </a:bodyPr>
          <a:lstStyle/>
          <a:p>
            <a:pPr indent="450215" algn="ctr">
              <a:spcAft>
                <a:spcPts val="0"/>
              </a:spcAft>
            </a:pPr>
            <a:r>
              <a:rPr lang="ru-RU" sz="1900" b="1" dirty="0">
                <a:latin typeface="Times New Roman"/>
                <a:ea typeface="Calibri"/>
                <a:cs typeface="Times New Roman"/>
              </a:rPr>
              <a:t>Аллергические реакции</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В основе специфических аллергических реакций лежит иммунологический конфликт. </a:t>
            </a:r>
            <a:endParaRPr lang="ru-RU" sz="1900" dirty="0">
              <a:ea typeface="Calibri"/>
              <a:cs typeface="Times New Roman"/>
            </a:endParaRPr>
          </a:p>
          <a:p>
            <a:pPr indent="450215" algn="ctr">
              <a:spcAft>
                <a:spcPts val="0"/>
              </a:spcAft>
            </a:pPr>
            <a:r>
              <a:rPr lang="ru-RU" sz="1900" b="1" dirty="0">
                <a:latin typeface="Times New Roman"/>
                <a:ea typeface="Calibri"/>
                <a:cs typeface="Times New Roman"/>
              </a:rPr>
              <a:t>Анафилактический шок</a:t>
            </a:r>
            <a:r>
              <a:rPr lang="ru-RU" sz="1900" dirty="0">
                <a:latin typeface="Times New Roman"/>
                <a:ea typeface="Calibri"/>
                <a:cs typeface="Times New Roman"/>
              </a:rPr>
              <a:t>. </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Чаще этот шок развивается в ответ на парентеральное (минуя желудочно-кишечный тракт) введение лекарственных средств — таких, как пенициллин, сульфаниламиды, сыворотки, </a:t>
            </a:r>
            <a:r>
              <a:rPr lang="ru-RU" sz="1900" dirty="0" err="1">
                <a:latin typeface="Times New Roman"/>
                <a:ea typeface="Calibri"/>
                <a:cs typeface="Times New Roman"/>
              </a:rPr>
              <a:t>ренгеноконтрастные</a:t>
            </a:r>
            <a:r>
              <a:rPr lang="ru-RU" sz="1900" dirty="0">
                <a:latin typeface="Times New Roman"/>
                <a:ea typeface="Calibri"/>
                <a:cs typeface="Times New Roman"/>
              </a:rPr>
              <a:t> вещества и др., а также при употреблении продуктов, вырабатываемых пчелами, и реже — пищевых и других аллергенов. </a:t>
            </a:r>
            <a:endParaRPr lang="ru-RU" sz="1900" dirty="0">
              <a:ea typeface="Calibri"/>
              <a:cs typeface="Times New Roman"/>
            </a:endParaRPr>
          </a:p>
          <a:p>
            <a:pPr indent="450215" algn="just">
              <a:spcAft>
                <a:spcPts val="0"/>
              </a:spcAft>
            </a:pPr>
            <a:r>
              <a:rPr lang="ru-RU" sz="1900" b="1" dirty="0">
                <a:latin typeface="Times New Roman"/>
                <a:ea typeface="Calibri"/>
                <a:cs typeface="Times New Roman"/>
              </a:rPr>
              <a:t>Симптомы</a:t>
            </a:r>
            <a:r>
              <a:rPr lang="ru-RU" sz="1900" dirty="0">
                <a:latin typeface="Times New Roman"/>
                <a:ea typeface="Calibri"/>
                <a:cs typeface="Times New Roman"/>
              </a:rPr>
              <a:t>: </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 быстрота развития (через несколько секунд или минут после контакта с аллергеном); </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 угнетение сознания; </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 падение артериального давления; </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 появление судорог; </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 непроизвольное мочеиспускание. </a:t>
            </a:r>
            <a:endParaRPr lang="ru-RU" sz="1900" dirty="0">
              <a:ea typeface="Calibri"/>
              <a:cs typeface="Times New Roman"/>
            </a:endParaRPr>
          </a:p>
          <a:p>
            <a:pPr indent="450215" algn="just">
              <a:spcAft>
                <a:spcPts val="0"/>
              </a:spcAft>
            </a:pPr>
            <a:r>
              <a:rPr lang="ru-RU" sz="1900" dirty="0">
                <a:latin typeface="Times New Roman"/>
                <a:ea typeface="Calibri"/>
                <a:cs typeface="Times New Roman"/>
              </a:rPr>
              <a:t>У большинства больных заболевание начинается с появления чувства жара, гиперемии кожи, страха смерти, головных болей, болей за грудиной, удушья, возбуждения или, наоборот, депрессии. </a:t>
            </a:r>
            <a:endParaRPr lang="ru-RU" sz="1900" dirty="0" smtClean="0">
              <a:latin typeface="Times New Roman"/>
              <a:ea typeface="Calibri"/>
              <a:cs typeface="Times New Roman"/>
            </a:endParaRPr>
          </a:p>
          <a:p>
            <a:pPr indent="450215" algn="just">
              <a:spcAft>
                <a:spcPts val="0"/>
              </a:spcAft>
            </a:pPr>
            <a:r>
              <a:rPr lang="ru-RU" sz="1900" dirty="0" smtClean="0">
                <a:latin typeface="Times New Roman"/>
                <a:ea typeface="Calibri"/>
                <a:cs typeface="Times New Roman"/>
              </a:rPr>
              <a:t>Иногда </a:t>
            </a:r>
            <a:r>
              <a:rPr lang="ru-RU" sz="1900" dirty="0">
                <a:latin typeface="Times New Roman"/>
                <a:ea typeface="Calibri"/>
                <a:cs typeface="Times New Roman"/>
              </a:rPr>
              <a:t>развивается отек гортани по типу отека </a:t>
            </a:r>
            <a:r>
              <a:rPr lang="ru-RU" sz="1900" dirty="0" err="1">
                <a:latin typeface="Times New Roman"/>
                <a:ea typeface="Calibri"/>
                <a:cs typeface="Times New Roman"/>
              </a:rPr>
              <a:t>Квинке</a:t>
            </a:r>
            <a:r>
              <a:rPr lang="ru-RU" sz="1900" dirty="0">
                <a:latin typeface="Times New Roman"/>
                <a:ea typeface="Calibri"/>
                <a:cs typeface="Times New Roman"/>
              </a:rPr>
              <a:t>, появляется кожный зуд, надсадный кашель. </a:t>
            </a:r>
            <a:endParaRPr lang="ru-RU" sz="1900" dirty="0" smtClean="0">
              <a:latin typeface="Times New Roman"/>
              <a:ea typeface="Calibri"/>
              <a:cs typeface="Times New Roman"/>
            </a:endParaRPr>
          </a:p>
          <a:p>
            <a:pPr indent="450215" algn="just">
              <a:spcAft>
                <a:spcPts val="0"/>
              </a:spcAft>
            </a:pPr>
            <a:r>
              <a:rPr lang="ru-RU" sz="1900" dirty="0" smtClean="0">
                <a:latin typeface="Times New Roman"/>
                <a:ea typeface="Calibri"/>
                <a:cs typeface="Times New Roman"/>
              </a:rPr>
              <a:t>Артериальное </a:t>
            </a:r>
            <a:r>
              <a:rPr lang="ru-RU" sz="1900" dirty="0">
                <a:latin typeface="Times New Roman"/>
                <a:ea typeface="Calibri"/>
                <a:cs typeface="Times New Roman"/>
              </a:rPr>
              <a:t>давление резко падает, пульс становится нитевидным. Молниеносное течение анафилактического шока заканчивается молниеносным летальным </a:t>
            </a:r>
            <a:r>
              <a:rPr lang="ru-RU" sz="1900" dirty="0" smtClean="0">
                <a:latin typeface="Times New Roman"/>
                <a:ea typeface="Calibri"/>
                <a:cs typeface="Times New Roman"/>
              </a:rPr>
              <a:t>исходом.</a:t>
            </a:r>
          </a:p>
          <a:p>
            <a:pPr indent="450215" algn="just">
              <a:spcAft>
                <a:spcPts val="0"/>
              </a:spcAft>
            </a:pPr>
            <a:r>
              <a:rPr lang="ru-RU" sz="1900" dirty="0" smtClean="0">
                <a:latin typeface="Times New Roman"/>
                <a:ea typeface="Calibri"/>
                <a:cs typeface="Times New Roman"/>
              </a:rPr>
              <a:t>Смерть </a:t>
            </a:r>
            <a:r>
              <a:rPr lang="ru-RU" sz="1900" dirty="0">
                <a:latin typeface="Times New Roman"/>
                <a:ea typeface="Calibri"/>
                <a:cs typeface="Times New Roman"/>
              </a:rPr>
              <a:t>может наступить вследствие острой дыхательной недостаточности, </a:t>
            </a:r>
            <a:r>
              <a:rPr lang="ru-RU" sz="1900" dirty="0" err="1">
                <a:latin typeface="Times New Roman"/>
                <a:ea typeface="Calibri"/>
                <a:cs typeface="Times New Roman"/>
              </a:rPr>
              <a:t>бронхоспазма</a:t>
            </a:r>
            <a:r>
              <a:rPr lang="ru-RU" sz="1900" dirty="0">
                <a:latin typeface="Times New Roman"/>
                <a:ea typeface="Calibri"/>
                <a:cs typeface="Times New Roman"/>
              </a:rPr>
              <a:t> и отека легких, острой сердечно-сосудистой недостаточности с развитием отека мозга. </a:t>
            </a:r>
            <a:endParaRPr lang="ru-RU" sz="1900" dirty="0">
              <a:ea typeface="Calibri"/>
              <a:cs typeface="Times New Roman"/>
            </a:endParaRPr>
          </a:p>
        </p:txBody>
      </p:sp>
    </p:spTree>
    <p:extLst>
      <p:ext uri="{BB962C8B-B14F-4D97-AF65-F5344CB8AC3E}">
        <p14:creationId xmlns:p14="http://schemas.microsoft.com/office/powerpoint/2010/main" val="579400077"/>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41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906000" cy="67467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12177954"/>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840" y="78170"/>
            <a:ext cx="9238593" cy="6755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877166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1" y="0"/>
            <a:ext cx="9585434" cy="6740307"/>
          </a:xfrm>
          <a:prstGeom prst="rect">
            <a:avLst/>
          </a:prstGeom>
        </p:spPr>
        <p:txBody>
          <a:bodyPr wrap="square">
            <a:spAutoFit/>
          </a:bodyPr>
          <a:lstStyle/>
          <a:p>
            <a:pPr indent="450215" algn="just">
              <a:lnSpc>
                <a:spcPct val="150000"/>
              </a:lnSpc>
              <a:spcAft>
                <a:spcPts val="0"/>
              </a:spcAft>
            </a:pPr>
            <a:r>
              <a:rPr lang="ru-RU" b="1" dirty="0">
                <a:latin typeface="Times New Roman"/>
                <a:ea typeface="Calibri"/>
                <a:cs typeface="Times New Roman"/>
              </a:rPr>
              <a:t>Растяжения и разрывы связок</a:t>
            </a:r>
            <a:r>
              <a:rPr lang="ru-RU" dirty="0">
                <a:latin typeface="Times New Roman"/>
                <a:ea typeface="Calibri"/>
                <a:cs typeface="Times New Roman"/>
              </a:rPr>
              <a:t> - возникают при насильственном движении в суставе. Растягивается связка со стороны, противоположной направлению движения. Чаще повреждаются связки голеностопного и коленного суставов. </a:t>
            </a:r>
            <a:endParaRPr lang="ru-RU" sz="1400" dirty="0">
              <a:ea typeface="Calibri"/>
              <a:cs typeface="Times New Roman"/>
            </a:endParaRPr>
          </a:p>
          <a:p>
            <a:pPr indent="450215" algn="just">
              <a:lnSpc>
                <a:spcPct val="150000"/>
              </a:lnSpc>
              <a:spcAft>
                <a:spcPts val="0"/>
              </a:spcAft>
            </a:pPr>
            <a:r>
              <a:rPr lang="ru-RU" dirty="0">
                <a:latin typeface="Times New Roman"/>
                <a:ea typeface="Calibri"/>
                <a:cs typeface="Times New Roman"/>
              </a:rPr>
              <a:t>Признаки растяжений: боль, отек, кровоподтек, нарушение функции; все симптомы локализуются в области сустава. Как правило, возникают </a:t>
            </a:r>
            <a:r>
              <a:rPr lang="ru-RU" dirty="0" err="1">
                <a:latin typeface="Times New Roman"/>
                <a:ea typeface="Calibri"/>
                <a:cs typeface="Times New Roman"/>
              </a:rPr>
              <a:t>микроразрывы</a:t>
            </a:r>
            <a:r>
              <a:rPr lang="ru-RU" dirty="0">
                <a:latin typeface="Times New Roman"/>
                <a:ea typeface="Calibri"/>
                <a:cs typeface="Times New Roman"/>
              </a:rPr>
              <a:t> отдельных волокон поврежденной связки. При полном разрыве возникает интенсивная боль, напоминающая удар ножом; движение в сторону, противоположную разорванной связке, не ограничивается (патологическая подвижность). </a:t>
            </a:r>
            <a:endParaRPr lang="ru-RU" sz="1400" dirty="0">
              <a:ea typeface="Calibri"/>
              <a:cs typeface="Times New Roman"/>
            </a:endParaRPr>
          </a:p>
          <a:p>
            <a:pPr indent="450215" algn="just">
              <a:lnSpc>
                <a:spcPct val="150000"/>
              </a:lnSpc>
              <a:spcAft>
                <a:spcPts val="0"/>
              </a:spcAft>
            </a:pPr>
            <a:r>
              <a:rPr lang="ru-RU" b="1" dirty="0" smtClean="0">
                <a:latin typeface="Times New Roman"/>
                <a:ea typeface="Calibri"/>
                <a:cs typeface="Times New Roman"/>
              </a:rPr>
              <a:t>Первая </a:t>
            </a:r>
            <a:r>
              <a:rPr lang="ru-RU" b="1" dirty="0">
                <a:latin typeface="Times New Roman"/>
                <a:ea typeface="Calibri"/>
                <a:cs typeface="Times New Roman"/>
              </a:rPr>
              <a:t>медицинская помощь</a:t>
            </a:r>
            <a:r>
              <a:rPr lang="ru-RU" dirty="0">
                <a:latin typeface="Times New Roman"/>
                <a:ea typeface="Calibri"/>
                <a:cs typeface="Times New Roman"/>
              </a:rPr>
              <a:t>: </a:t>
            </a:r>
            <a:endParaRPr lang="ru-RU" sz="1400" dirty="0">
              <a:ea typeface="Calibri"/>
              <a:cs typeface="Times New Roman"/>
            </a:endParaRPr>
          </a:p>
          <a:p>
            <a:pPr algn="just">
              <a:lnSpc>
                <a:spcPct val="150000"/>
              </a:lnSpc>
              <a:spcAft>
                <a:spcPts val="0"/>
              </a:spcAft>
            </a:pPr>
            <a:r>
              <a:rPr lang="ru-RU" dirty="0">
                <a:latin typeface="Times New Roman"/>
                <a:ea typeface="Calibri"/>
                <a:cs typeface="Times New Roman"/>
              </a:rPr>
              <a:t>• </a:t>
            </a:r>
            <a:r>
              <a:rPr lang="ru-RU" dirty="0" smtClean="0">
                <a:latin typeface="Times New Roman"/>
                <a:ea typeface="Calibri"/>
                <a:cs typeface="Times New Roman"/>
              </a:rPr>
              <a:t>   наложить </a:t>
            </a:r>
            <a:r>
              <a:rPr lang="ru-RU" dirty="0">
                <a:latin typeface="Times New Roman"/>
                <a:ea typeface="Calibri"/>
                <a:cs typeface="Times New Roman"/>
              </a:rPr>
              <a:t>давящую повязку на область </a:t>
            </a:r>
            <a:endParaRPr lang="ru-RU" dirty="0" smtClean="0">
              <a:latin typeface="Times New Roman"/>
              <a:ea typeface="Calibri"/>
              <a:cs typeface="Times New Roman"/>
            </a:endParaRPr>
          </a:p>
          <a:p>
            <a:pPr algn="just">
              <a:lnSpc>
                <a:spcPct val="150000"/>
              </a:lnSpc>
              <a:spcAft>
                <a:spcPts val="0"/>
              </a:spcAft>
            </a:pPr>
            <a:r>
              <a:rPr lang="ru-RU" dirty="0" smtClean="0">
                <a:latin typeface="Times New Roman"/>
                <a:ea typeface="Calibri"/>
                <a:cs typeface="Times New Roman"/>
              </a:rPr>
              <a:t>поврежденного сустава; </a:t>
            </a:r>
            <a:endParaRPr lang="ru-RU" sz="1400" dirty="0" smtClean="0">
              <a:ea typeface="Calibri"/>
              <a:cs typeface="Times New Roman"/>
            </a:endParaRPr>
          </a:p>
          <a:p>
            <a:pPr algn="just">
              <a:lnSpc>
                <a:spcPct val="150000"/>
              </a:lnSpc>
              <a:spcAft>
                <a:spcPts val="0"/>
              </a:spcAft>
            </a:pPr>
            <a:r>
              <a:rPr lang="ru-RU" dirty="0" smtClean="0">
                <a:latin typeface="Times New Roman"/>
                <a:ea typeface="Calibri"/>
                <a:cs typeface="Times New Roman"/>
              </a:rPr>
              <a:t>•    приложить </a:t>
            </a:r>
            <a:r>
              <a:rPr lang="ru-RU" dirty="0">
                <a:latin typeface="Times New Roman"/>
                <a:ea typeface="Calibri"/>
                <a:cs typeface="Times New Roman"/>
              </a:rPr>
              <a:t>холод; </a:t>
            </a:r>
            <a:endParaRPr lang="ru-RU" sz="1400" dirty="0">
              <a:ea typeface="Calibri"/>
              <a:cs typeface="Times New Roman"/>
            </a:endParaRPr>
          </a:p>
          <a:p>
            <a:pPr algn="just">
              <a:lnSpc>
                <a:spcPct val="150000"/>
              </a:lnSpc>
              <a:spcAft>
                <a:spcPts val="0"/>
              </a:spcAft>
            </a:pPr>
            <a:r>
              <a:rPr lang="ru-RU" dirty="0">
                <a:latin typeface="Times New Roman"/>
                <a:ea typeface="Calibri"/>
                <a:cs typeface="Times New Roman"/>
              </a:rPr>
              <a:t>• </a:t>
            </a:r>
            <a:r>
              <a:rPr lang="ru-RU" dirty="0" smtClean="0">
                <a:latin typeface="Times New Roman"/>
                <a:ea typeface="Calibri"/>
                <a:cs typeface="Times New Roman"/>
              </a:rPr>
              <a:t>   приподнятое </a:t>
            </a:r>
            <a:r>
              <a:rPr lang="ru-RU" dirty="0">
                <a:latin typeface="Times New Roman"/>
                <a:ea typeface="Calibri"/>
                <a:cs typeface="Times New Roman"/>
              </a:rPr>
              <a:t>положение конечности, </a:t>
            </a:r>
            <a:endParaRPr lang="ru-RU" dirty="0" smtClean="0">
              <a:latin typeface="Times New Roman"/>
              <a:ea typeface="Calibri"/>
              <a:cs typeface="Times New Roman"/>
            </a:endParaRPr>
          </a:p>
          <a:p>
            <a:pPr algn="just">
              <a:lnSpc>
                <a:spcPct val="150000"/>
              </a:lnSpc>
              <a:spcAft>
                <a:spcPts val="0"/>
              </a:spcAft>
            </a:pPr>
            <a:r>
              <a:rPr lang="ru-RU" dirty="0" smtClean="0">
                <a:latin typeface="Times New Roman"/>
                <a:ea typeface="Calibri"/>
                <a:cs typeface="Times New Roman"/>
              </a:rPr>
              <a:t>при </a:t>
            </a:r>
            <a:r>
              <a:rPr lang="ru-RU" dirty="0">
                <a:latin typeface="Times New Roman"/>
                <a:ea typeface="Calibri"/>
                <a:cs typeface="Times New Roman"/>
              </a:rPr>
              <a:t>сильных болях — иммобилизация </a:t>
            </a:r>
            <a:endParaRPr lang="ru-RU" dirty="0" smtClean="0">
              <a:latin typeface="Times New Roman"/>
              <a:ea typeface="Calibri"/>
              <a:cs typeface="Times New Roman"/>
            </a:endParaRPr>
          </a:p>
          <a:p>
            <a:pPr algn="just">
              <a:lnSpc>
                <a:spcPct val="150000"/>
              </a:lnSpc>
              <a:spcAft>
                <a:spcPts val="0"/>
              </a:spcAft>
            </a:pPr>
            <a:r>
              <a:rPr lang="ru-RU" dirty="0" smtClean="0">
                <a:latin typeface="Times New Roman"/>
                <a:ea typeface="Calibri"/>
                <a:cs typeface="Times New Roman"/>
              </a:rPr>
              <a:t>(</a:t>
            </a:r>
            <a:r>
              <a:rPr lang="ru-RU" dirty="0">
                <a:latin typeface="Times New Roman"/>
                <a:ea typeface="Calibri"/>
                <a:cs typeface="Times New Roman"/>
              </a:rPr>
              <a:t>обездвиживание) с помощью транспортной лестничной шины или подручных средств; </a:t>
            </a:r>
            <a:endParaRPr lang="ru-RU" sz="1400" dirty="0">
              <a:ea typeface="Calibri"/>
              <a:cs typeface="Times New Roman"/>
            </a:endParaRPr>
          </a:p>
          <a:p>
            <a:pPr algn="just">
              <a:lnSpc>
                <a:spcPct val="150000"/>
              </a:lnSpc>
              <a:spcAft>
                <a:spcPts val="0"/>
              </a:spcAft>
            </a:pPr>
            <a:r>
              <a:rPr lang="ru-RU" dirty="0">
                <a:latin typeface="Times New Roman"/>
                <a:ea typeface="Calibri"/>
                <a:cs typeface="Times New Roman"/>
              </a:rPr>
              <a:t>• </a:t>
            </a:r>
            <a:r>
              <a:rPr lang="ru-RU" dirty="0" smtClean="0">
                <a:latin typeface="Times New Roman"/>
                <a:ea typeface="Calibri"/>
                <a:cs typeface="Times New Roman"/>
              </a:rPr>
              <a:t>   введение </a:t>
            </a:r>
            <a:r>
              <a:rPr lang="ru-RU" dirty="0">
                <a:latin typeface="Times New Roman"/>
                <a:ea typeface="Calibri"/>
                <a:cs typeface="Times New Roman"/>
              </a:rPr>
              <a:t>ненаркотического анальгетика (анальгин, баралгин и пр.).</a:t>
            </a:r>
            <a:endParaRPr lang="ru-RU" sz="1400" dirty="0">
              <a:ea typeface="Calibri"/>
              <a:cs typeface="Times New Roman"/>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30111" y="2900363"/>
            <a:ext cx="5392136" cy="29486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0321155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0"/>
            <a:ext cx="9601200" cy="6863417"/>
          </a:xfrm>
          <a:prstGeom prst="rect">
            <a:avLst/>
          </a:prstGeom>
        </p:spPr>
        <p:txBody>
          <a:bodyPr wrap="square">
            <a:spAutoFit/>
          </a:bodyPr>
          <a:lstStyle/>
          <a:p>
            <a:pPr indent="450215" algn="just">
              <a:spcAft>
                <a:spcPts val="0"/>
              </a:spcAft>
            </a:pPr>
            <a:r>
              <a:rPr lang="ru-RU" sz="2000" b="1" dirty="0">
                <a:latin typeface="Times New Roman"/>
                <a:ea typeface="Calibri"/>
                <a:cs typeface="Times New Roman"/>
              </a:rPr>
              <a:t>Первая медицинская помощь</a:t>
            </a:r>
            <a:r>
              <a:rPr lang="ru-RU" sz="2000" dirty="0">
                <a:latin typeface="Times New Roman"/>
                <a:ea typeface="Calibri"/>
                <a:cs typeface="Times New Roman"/>
              </a:rPr>
              <a:t>: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срочно вызвать специализированную «скорую помощь»;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срочно дать таблетку димедрола или супрастина;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наложить жгут выше места укуса пчелы, змеи или места введения лекарства, вызвавшего аллергию;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если больной в сознании — дать выпить стакан чая или кофе либо внутримышечно ввести 1 мл кофеина;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при остановке дыхания или прекращении сердечной деятельности провести реанимационные мероприятия (искусственную вентиляцию легких и закрытый массаж сердца). </a:t>
            </a:r>
            <a:endParaRPr lang="ru-RU" sz="2000" dirty="0">
              <a:ea typeface="Calibri"/>
              <a:cs typeface="Times New Roman"/>
            </a:endParaRPr>
          </a:p>
          <a:p>
            <a:pPr indent="450215" algn="just">
              <a:spcAft>
                <a:spcPts val="0"/>
              </a:spcAft>
            </a:pPr>
            <a:endParaRPr lang="ru-RU" sz="2000" b="1" dirty="0" smtClean="0">
              <a:latin typeface="Times New Roman"/>
              <a:ea typeface="Calibri"/>
              <a:cs typeface="Times New Roman"/>
            </a:endParaRPr>
          </a:p>
          <a:p>
            <a:pPr indent="450215" algn="just">
              <a:spcAft>
                <a:spcPts val="0"/>
              </a:spcAft>
            </a:pPr>
            <a:r>
              <a:rPr lang="ru-RU" sz="2000" b="1" dirty="0" smtClean="0">
                <a:latin typeface="Times New Roman"/>
                <a:ea typeface="Calibri"/>
                <a:cs typeface="Times New Roman"/>
              </a:rPr>
              <a:t>Поллиноз </a:t>
            </a:r>
            <a:r>
              <a:rPr lang="ru-RU" sz="2000" dirty="0">
                <a:latin typeface="Times New Roman"/>
                <a:ea typeface="Calibri"/>
                <a:cs typeface="Times New Roman"/>
              </a:rPr>
              <a:t>- аллергическое заболевание, вызываемое пыльцой растений. Характерна сезонность заболевания, в основном в период цветения. Поллиноз проявляется острым воспалением глаз, слизистой носа, дыхательных путей. </a:t>
            </a:r>
            <a:endParaRPr lang="ru-RU" sz="2000" dirty="0">
              <a:ea typeface="Calibri"/>
              <a:cs typeface="Times New Roman"/>
            </a:endParaRPr>
          </a:p>
          <a:p>
            <a:pPr indent="450215" algn="just">
              <a:spcAft>
                <a:spcPts val="0"/>
              </a:spcAft>
            </a:pPr>
            <a:r>
              <a:rPr lang="ru-RU" sz="2000" b="1" dirty="0">
                <a:latin typeface="Times New Roman"/>
                <a:ea typeface="Calibri"/>
                <a:cs typeface="Times New Roman"/>
              </a:rPr>
              <a:t>Первая медицинская помощь</a:t>
            </a:r>
            <a:r>
              <a:rPr lang="ru-RU" sz="2000" dirty="0">
                <a:latin typeface="Times New Roman"/>
                <a:ea typeface="Calibri"/>
                <a:cs typeface="Times New Roman"/>
              </a:rPr>
              <a:t>: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прекращение контакта с аллергеном;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антигистаминные препараты — димедрол, супрастин, </a:t>
            </a:r>
            <a:r>
              <a:rPr lang="ru-RU" sz="2000" dirty="0" err="1">
                <a:latin typeface="Times New Roman"/>
                <a:ea typeface="Calibri"/>
                <a:cs typeface="Times New Roman"/>
              </a:rPr>
              <a:t>пипольфен</a:t>
            </a:r>
            <a:r>
              <a:rPr lang="ru-RU" sz="2000" dirty="0">
                <a:latin typeface="Times New Roman"/>
                <a:ea typeface="Calibri"/>
                <a:cs typeface="Times New Roman"/>
              </a:rPr>
              <a:t>, тавегил;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a:t>
            </a:r>
            <a:r>
              <a:rPr lang="ru-RU" sz="2000" dirty="0" err="1">
                <a:latin typeface="Times New Roman"/>
                <a:ea typeface="Calibri"/>
                <a:cs typeface="Times New Roman"/>
              </a:rPr>
              <a:t>интраназальные</a:t>
            </a:r>
            <a:r>
              <a:rPr lang="ru-RU" sz="2000" dirty="0">
                <a:latin typeface="Times New Roman"/>
                <a:ea typeface="Calibri"/>
                <a:cs typeface="Times New Roman"/>
              </a:rPr>
              <a:t> капли;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в тяжелом случае вызвать школьного врача или «скорую помощь».</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Как профилактическое мероприятие следует убрать комнатные цветы, различные растения, которые могут вызывать аллергические реакции, — из класса, из дома, особенно в весеннее время. </a:t>
            </a:r>
            <a:endParaRPr lang="ru-RU" sz="2000" dirty="0">
              <a:ea typeface="Calibri"/>
              <a:cs typeface="Times New Roman"/>
            </a:endParaRPr>
          </a:p>
        </p:txBody>
      </p:sp>
    </p:spTree>
    <p:extLst>
      <p:ext uri="{BB962C8B-B14F-4D97-AF65-F5344CB8AC3E}">
        <p14:creationId xmlns:p14="http://schemas.microsoft.com/office/powerpoint/2010/main" val="1231260682"/>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57655" y="141889"/>
            <a:ext cx="9601200" cy="6555641"/>
          </a:xfrm>
          <a:prstGeom prst="rect">
            <a:avLst/>
          </a:prstGeom>
        </p:spPr>
        <p:txBody>
          <a:bodyPr wrap="square">
            <a:spAutoFit/>
          </a:bodyPr>
          <a:lstStyle/>
          <a:p>
            <a:pPr indent="450215" algn="just">
              <a:spcAft>
                <a:spcPts val="0"/>
              </a:spcAft>
            </a:pPr>
            <a:r>
              <a:rPr lang="ru-RU" sz="2000" b="1" dirty="0">
                <a:latin typeface="Times New Roman"/>
                <a:ea typeface="Calibri"/>
                <a:cs typeface="Times New Roman"/>
              </a:rPr>
              <a:t>Отек </a:t>
            </a:r>
            <a:r>
              <a:rPr lang="ru-RU" sz="2000" b="1" dirty="0" err="1">
                <a:latin typeface="Times New Roman"/>
                <a:ea typeface="Calibri"/>
                <a:cs typeface="Times New Roman"/>
              </a:rPr>
              <a:t>Квинке</a:t>
            </a:r>
            <a:r>
              <a:rPr lang="ru-RU" sz="2000" dirty="0">
                <a:latin typeface="Times New Roman"/>
                <a:ea typeface="Calibri"/>
                <a:cs typeface="Times New Roman"/>
              </a:rPr>
              <a:t> — ангионевротический отек с распространением на кожу, подкожную клетчатку, слизистые оболочки. Как правило, протекает с распространением отека на гортань, с резко выраженным удушьем.</a:t>
            </a:r>
            <a:endParaRPr lang="ru-RU" sz="2000" dirty="0">
              <a:ea typeface="Calibri"/>
              <a:cs typeface="Times New Roman"/>
            </a:endParaRPr>
          </a:p>
          <a:p>
            <a:pPr indent="450215" algn="just">
              <a:spcAft>
                <a:spcPts val="0"/>
              </a:spcAft>
            </a:pPr>
            <a:r>
              <a:rPr lang="ru-RU" sz="2000" b="1" dirty="0">
                <a:latin typeface="Times New Roman"/>
                <a:ea typeface="Calibri"/>
                <a:cs typeface="Times New Roman"/>
              </a:rPr>
              <a:t>Симптомы.</a:t>
            </a:r>
            <a:r>
              <a:rPr lang="ru-RU" sz="2000" dirty="0">
                <a:latin typeface="Times New Roman"/>
                <a:ea typeface="Calibri"/>
                <a:cs typeface="Times New Roman"/>
              </a:rPr>
              <a:t> Вначале появляется лающий кашель, возникает осиплость голоса, затруднение вдоха, одышка. Лицо становится цианотичным, затем белым. Смерть может наступить от удушья, поэтому такие больные требуют неотложной интенсивной терапии, вплоть до трахеотомии. Отеки могут локализоваться на слизистой желудочно-кишечного тракта и симулировать клинику «острого живота»; могут локализоваться на лице, имитируя синдром </a:t>
            </a:r>
            <a:r>
              <a:rPr lang="ru-RU" sz="2000" dirty="0" err="1">
                <a:latin typeface="Times New Roman"/>
                <a:ea typeface="Calibri"/>
                <a:cs typeface="Times New Roman"/>
              </a:rPr>
              <a:t>Меньера</a:t>
            </a:r>
            <a:r>
              <a:rPr lang="ru-RU" sz="2000" dirty="0">
                <a:latin typeface="Times New Roman"/>
                <a:ea typeface="Calibri"/>
                <a:cs typeface="Times New Roman"/>
              </a:rPr>
              <a:t> — с головной болью, тошнотой, рвотой, головокружением. При вовлечении в процесс мозговых оболочек появляются заторможенность, головная боль, рвота, судороги. </a:t>
            </a:r>
            <a:endParaRPr lang="ru-RU" sz="2000" dirty="0">
              <a:ea typeface="Calibri"/>
              <a:cs typeface="Times New Roman"/>
            </a:endParaRPr>
          </a:p>
          <a:p>
            <a:pPr indent="450215" algn="just">
              <a:spcAft>
                <a:spcPts val="0"/>
              </a:spcAft>
            </a:pPr>
            <a:r>
              <a:rPr lang="ru-RU" sz="2000" b="1" dirty="0">
                <a:latin typeface="Times New Roman"/>
                <a:ea typeface="Calibri"/>
                <a:cs typeface="Times New Roman"/>
              </a:rPr>
              <a:t>Первая медицинская помощь</a:t>
            </a:r>
            <a:r>
              <a:rPr lang="ru-RU" sz="2000" dirty="0">
                <a:latin typeface="Times New Roman"/>
                <a:ea typeface="Calibri"/>
                <a:cs typeface="Times New Roman"/>
              </a:rPr>
              <a:t>: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срочно вызвать специализированную «скорую помощь»;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срочно дать таблетку димедрола, супрастина или </a:t>
            </a:r>
            <a:r>
              <a:rPr lang="ru-RU" sz="2000" dirty="0" err="1">
                <a:latin typeface="Times New Roman"/>
                <a:ea typeface="Calibri"/>
                <a:cs typeface="Times New Roman"/>
              </a:rPr>
              <a:t>пипольфена</a:t>
            </a:r>
            <a:r>
              <a:rPr lang="ru-RU" sz="2000" dirty="0">
                <a:latin typeface="Times New Roman"/>
                <a:ea typeface="Calibri"/>
                <a:cs typeface="Times New Roman"/>
              </a:rPr>
              <a:t>;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сделать горячую ножную ванну.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Госпитализация обязательна. При отеке гортани больного госпитализируют в ЛОР-отделение, так как в любой момент может возникнуть необходимость проведения хирургического вмешательства—трахеотомии. При отеке слизистой оболочки желудочно-кишечного тракта обязательна госпитализация в хирургическое отделение. При неврологической симптоматике показана госпитализация в неврологическое отделение.</a:t>
            </a:r>
            <a:endParaRPr lang="ru-RU" sz="2000" dirty="0">
              <a:ea typeface="Calibri"/>
              <a:cs typeface="Times New Roman"/>
            </a:endParaRPr>
          </a:p>
        </p:txBody>
      </p:sp>
    </p:spTree>
    <p:extLst>
      <p:ext uri="{BB962C8B-B14F-4D97-AF65-F5344CB8AC3E}">
        <p14:creationId xmlns:p14="http://schemas.microsoft.com/office/powerpoint/2010/main" val="506148767"/>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4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841" y="227638"/>
            <a:ext cx="9104586" cy="66303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88773964"/>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04951" y="0"/>
            <a:ext cx="9490841" cy="4662815"/>
          </a:xfrm>
          <a:prstGeom prst="rect">
            <a:avLst/>
          </a:prstGeom>
        </p:spPr>
        <p:txBody>
          <a:bodyPr wrap="square">
            <a:spAutoFit/>
          </a:bodyPr>
          <a:lstStyle/>
          <a:p>
            <a:pPr indent="450215" algn="ctr">
              <a:lnSpc>
                <a:spcPct val="150000"/>
              </a:lnSpc>
              <a:spcAft>
                <a:spcPts val="0"/>
              </a:spcAft>
            </a:pPr>
            <a:r>
              <a:rPr lang="ru-RU" b="1" dirty="0">
                <a:latin typeface="Times New Roman"/>
                <a:ea typeface="Calibri"/>
                <a:cs typeface="Times New Roman"/>
              </a:rPr>
              <a:t>Инородные тела</a:t>
            </a:r>
            <a:endParaRPr lang="ru-RU" sz="1400" dirty="0">
              <a:ea typeface="Calibri"/>
              <a:cs typeface="Times New Roman"/>
            </a:endParaRPr>
          </a:p>
          <a:p>
            <a:pPr indent="450215" algn="just">
              <a:spcAft>
                <a:spcPts val="0"/>
              </a:spcAft>
            </a:pPr>
            <a:r>
              <a:rPr lang="ru-RU" dirty="0">
                <a:latin typeface="Times New Roman"/>
                <a:ea typeface="Calibri"/>
                <a:cs typeface="Times New Roman"/>
              </a:rPr>
              <a:t>Инородные тела в мягких тканях довольно часто встречаются при производственных и, особенно, бытовых повреждениях (занозы, иголки, гвозди, кусочки стекла). Опасность заключается в том, что вместе с инородными телами в ткани внедряются микробы, которые вызывают воспалительный процесс. </a:t>
            </a:r>
            <a:endParaRPr lang="ru-RU" dirty="0">
              <a:ea typeface="Calibri"/>
              <a:cs typeface="Times New Roman"/>
            </a:endParaRPr>
          </a:p>
          <a:p>
            <a:pPr indent="450215" algn="just">
              <a:spcAft>
                <a:spcPts val="0"/>
              </a:spcAft>
            </a:pPr>
            <a:r>
              <a:rPr lang="ru-RU" b="1" dirty="0">
                <a:latin typeface="Times New Roman"/>
                <a:ea typeface="Calibri"/>
                <a:cs typeface="Times New Roman"/>
              </a:rPr>
              <a:t>Симптомы.</a:t>
            </a:r>
            <a:r>
              <a:rPr lang="ru-RU" dirty="0">
                <a:latin typeface="Times New Roman"/>
                <a:ea typeface="Calibri"/>
                <a:cs typeface="Times New Roman"/>
              </a:rPr>
              <a:t> Инородное тело может хотя бы частично выступать над поверхностью кожи. Если больной получил повреждение в виде колотой (игла, гвоздь) или колото-резаной раны (стекло), всегда возможно попадание ранящего тела или части его в глубину тканей. Такое инородное тело может мало беспокоить больного или вызывать боли лишь при надавливании на него. Вскоре появляются отек, припухлость и другие признаки воспалительного процесса. </a:t>
            </a:r>
            <a:endParaRPr lang="ru-RU" dirty="0">
              <a:ea typeface="Calibri"/>
              <a:cs typeface="Times New Roman"/>
            </a:endParaRPr>
          </a:p>
          <a:p>
            <a:pPr indent="450215" algn="just">
              <a:spcAft>
                <a:spcPts val="0"/>
              </a:spcAft>
            </a:pPr>
            <a:r>
              <a:rPr lang="ru-RU" b="1" dirty="0">
                <a:latin typeface="Times New Roman"/>
                <a:ea typeface="Calibri"/>
                <a:cs typeface="Times New Roman"/>
              </a:rPr>
              <a:t>Первая медицинская помощь</a:t>
            </a:r>
            <a:r>
              <a:rPr lang="ru-RU" dirty="0">
                <a:latin typeface="Times New Roman"/>
                <a:ea typeface="Calibri"/>
                <a:cs typeface="Times New Roman"/>
              </a:rPr>
              <a:t>. Не следует пытаться удалить иглу, гвоздь, стекло и особенно — занозу, даже в тех случаях, когда часть инородного тела выдается над поверхностью кожи и его легко извлечь. Хирургическая помощь предупредит возможный перелом инородного тела в глубине тканей, что особенно легко может произойти при извлечении щепки или занозы. Такое неудачное, неполное извлечение инородного тела затруднит последующую медицинскую помощь. </a:t>
            </a:r>
            <a:endParaRPr lang="ru-RU" dirty="0">
              <a:ea typeface="Calibri"/>
              <a:cs typeface="Times New Roman"/>
            </a:endParaRPr>
          </a:p>
        </p:txBody>
      </p:sp>
      <p:pic>
        <p:nvPicPr>
          <p:cNvPr id="645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9122" y="4662813"/>
            <a:ext cx="7362497" cy="21951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44311712"/>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73420" y="0"/>
            <a:ext cx="9506607" cy="6863417"/>
          </a:xfrm>
          <a:prstGeom prst="rect">
            <a:avLst/>
          </a:prstGeom>
        </p:spPr>
        <p:txBody>
          <a:bodyPr wrap="square">
            <a:spAutoFit/>
          </a:bodyPr>
          <a:lstStyle/>
          <a:p>
            <a:pPr indent="630238" algn="ctr">
              <a:spcAft>
                <a:spcPts val="0"/>
              </a:spcAft>
            </a:pPr>
            <a:r>
              <a:rPr lang="ru-RU" sz="2000" b="1" dirty="0">
                <a:latin typeface="Times New Roman"/>
                <a:ea typeface="Calibri"/>
                <a:cs typeface="Times New Roman"/>
              </a:rPr>
              <a:t>Инородные тела в глотке и пищеводе</a:t>
            </a:r>
            <a:r>
              <a:rPr lang="ru-RU" sz="2000" dirty="0">
                <a:latin typeface="Times New Roman"/>
                <a:ea typeface="Calibri"/>
                <a:cs typeface="Times New Roman"/>
              </a:rPr>
              <a:t>. </a:t>
            </a:r>
            <a:endParaRPr lang="ru-RU" sz="2000" dirty="0">
              <a:ea typeface="Calibri"/>
              <a:cs typeface="Times New Roman"/>
            </a:endParaRPr>
          </a:p>
          <a:p>
            <a:pPr indent="630238" algn="just">
              <a:spcAft>
                <a:spcPts val="0"/>
              </a:spcAft>
            </a:pPr>
            <a:r>
              <a:rPr lang="ru-RU" sz="2000" dirty="0">
                <a:latin typeface="Times New Roman"/>
                <a:ea typeface="Calibri"/>
                <a:cs typeface="Times New Roman"/>
              </a:rPr>
              <a:t>Очень часто попадают и задерживаются в глотке и пищеводе рыбьи и мясные кости, а у детей — монеты, пуговицы, орехи и другие мелкие предметы. </a:t>
            </a:r>
            <a:endParaRPr lang="ru-RU" sz="2000" dirty="0">
              <a:ea typeface="Calibri"/>
              <a:cs typeface="Times New Roman"/>
            </a:endParaRPr>
          </a:p>
          <a:p>
            <a:pPr indent="630238" algn="just">
              <a:spcAft>
                <a:spcPts val="0"/>
              </a:spcAft>
            </a:pPr>
            <a:r>
              <a:rPr lang="ru-RU" sz="2000" b="1" dirty="0">
                <a:latin typeface="Times New Roman"/>
                <a:ea typeface="Calibri"/>
                <a:cs typeface="Times New Roman"/>
              </a:rPr>
              <a:t>Симптомы</a:t>
            </a:r>
            <a:r>
              <a:rPr lang="ru-RU" sz="2000" dirty="0">
                <a:latin typeface="Times New Roman"/>
                <a:ea typeface="Calibri"/>
                <a:cs typeface="Times New Roman"/>
              </a:rPr>
              <a:t>. Загрудинные боли и боли в области шеи, особенно при глотании. Первая медицинская помощь. </a:t>
            </a:r>
            <a:endParaRPr lang="ru-RU" sz="2000" dirty="0" smtClean="0">
              <a:latin typeface="Times New Roman"/>
              <a:ea typeface="Calibri"/>
              <a:cs typeface="Times New Roman"/>
            </a:endParaRPr>
          </a:p>
          <a:p>
            <a:pPr indent="630238" algn="just">
              <a:spcAft>
                <a:spcPts val="0"/>
              </a:spcAft>
            </a:pPr>
            <a:r>
              <a:rPr lang="ru-RU" sz="2000" dirty="0" smtClean="0">
                <a:latin typeface="Times New Roman"/>
                <a:ea typeface="Calibri"/>
                <a:cs typeface="Times New Roman"/>
              </a:rPr>
              <a:t>Попытки </a:t>
            </a:r>
            <a:r>
              <a:rPr lang="ru-RU" sz="2000" dirty="0">
                <a:latin typeface="Times New Roman"/>
                <a:ea typeface="Calibri"/>
                <a:cs typeface="Times New Roman"/>
              </a:rPr>
              <a:t>вызвать прохождение инородного тела по пищеводу в желудок съеданием корок хлеба, каши, картофеля в большинстве случаев успеха не дают, поэтому — особенно при инородных телах большого размера и при болезненности глотания — лучше обратиться в медицинское учреждение. </a:t>
            </a:r>
            <a:endParaRPr lang="ru-RU" sz="2000" dirty="0">
              <a:ea typeface="Calibri"/>
              <a:cs typeface="Times New Roman"/>
            </a:endParaRPr>
          </a:p>
          <a:p>
            <a:pPr indent="630238" algn="just">
              <a:spcAft>
                <a:spcPts val="0"/>
              </a:spcAft>
            </a:pPr>
            <a:r>
              <a:rPr lang="ru-RU" sz="2000" b="1" dirty="0">
                <a:latin typeface="Times New Roman"/>
                <a:ea typeface="Calibri"/>
                <a:cs typeface="Times New Roman"/>
              </a:rPr>
              <a:t>Инородные тела в слуховом проходе</a:t>
            </a:r>
            <a:r>
              <a:rPr lang="ru-RU" sz="2000" dirty="0">
                <a:latin typeface="Times New Roman"/>
                <a:ea typeface="Calibri"/>
                <a:cs typeface="Times New Roman"/>
              </a:rPr>
              <a:t>. У взрослых, а особенно у детей, в наружный слуховой проход довольно часто попадают небольшие инородные тела (комочки ваты, горошины и т. п.). </a:t>
            </a:r>
            <a:endParaRPr lang="ru-RU" sz="2000" dirty="0" smtClean="0">
              <a:latin typeface="Times New Roman"/>
              <a:ea typeface="Calibri"/>
              <a:cs typeface="Times New Roman"/>
            </a:endParaRPr>
          </a:p>
          <a:p>
            <a:pPr indent="630238" algn="just">
              <a:spcAft>
                <a:spcPts val="0"/>
              </a:spcAft>
            </a:pPr>
            <a:r>
              <a:rPr lang="ru-RU" sz="2000" dirty="0" smtClean="0">
                <a:latin typeface="Times New Roman"/>
                <a:ea typeface="Calibri"/>
                <a:cs typeface="Times New Roman"/>
              </a:rPr>
              <a:t>Еще </a:t>
            </a:r>
            <a:r>
              <a:rPr lang="ru-RU" sz="2000" dirty="0">
                <a:latin typeface="Times New Roman"/>
                <a:ea typeface="Calibri"/>
                <a:cs typeface="Times New Roman"/>
              </a:rPr>
              <a:t>более часты проникновения инородных тел в виде серных пробок, образующихся в слуховом проходе и при набухании (при попадании воды) вызывающих неприятные ощущения. </a:t>
            </a:r>
            <a:endParaRPr lang="ru-RU" sz="2000" dirty="0">
              <a:ea typeface="Calibri"/>
              <a:cs typeface="Times New Roman"/>
            </a:endParaRPr>
          </a:p>
          <a:p>
            <a:pPr indent="630238" algn="just">
              <a:spcAft>
                <a:spcPts val="0"/>
              </a:spcAft>
            </a:pPr>
            <a:r>
              <a:rPr lang="ru-RU" sz="2000" b="1" dirty="0">
                <a:latin typeface="Times New Roman"/>
                <a:ea typeface="Calibri"/>
                <a:cs typeface="Times New Roman"/>
              </a:rPr>
              <a:t>Симптомы.</a:t>
            </a:r>
            <a:r>
              <a:rPr lang="ru-RU" sz="2000" dirty="0">
                <a:latin typeface="Times New Roman"/>
                <a:ea typeface="Calibri"/>
                <a:cs typeface="Times New Roman"/>
              </a:rPr>
              <a:t> Инородное тело в наружном слуховом проходе, кроме некоторого ослабления слуха, других расстройств вначале может не давать. Первая медицинская помощь. Не следует пытаться удалить инородное тело шпильками, спичками и какими-либо предметами. </a:t>
            </a:r>
            <a:endParaRPr lang="ru-RU" sz="2000" dirty="0" smtClean="0">
              <a:latin typeface="Times New Roman"/>
              <a:ea typeface="Calibri"/>
              <a:cs typeface="Times New Roman"/>
            </a:endParaRPr>
          </a:p>
          <a:p>
            <a:pPr indent="630238" algn="just">
              <a:spcAft>
                <a:spcPts val="0"/>
              </a:spcAft>
            </a:pPr>
            <a:r>
              <a:rPr lang="ru-RU" sz="2000" dirty="0" smtClean="0">
                <a:latin typeface="Times New Roman"/>
                <a:ea typeface="Calibri"/>
                <a:cs typeface="Times New Roman"/>
              </a:rPr>
              <a:t>Такие </a:t>
            </a:r>
            <a:r>
              <a:rPr lang="ru-RU" sz="2000" dirty="0">
                <a:latin typeface="Times New Roman"/>
                <a:ea typeface="Calibri"/>
                <a:cs typeface="Times New Roman"/>
              </a:rPr>
              <a:t>попытки могут привести к проталкиванию тела на еще большую глубину, что вызовет тяжелейшие осложнения. Необходимо обратиться в амбулаторию или поликлинику. </a:t>
            </a:r>
            <a:endParaRPr lang="ru-RU" sz="2000" dirty="0">
              <a:ea typeface="Calibri"/>
              <a:cs typeface="Times New Roman"/>
            </a:endParaRPr>
          </a:p>
        </p:txBody>
      </p:sp>
    </p:spTree>
    <p:extLst>
      <p:ext uri="{BB962C8B-B14F-4D97-AF65-F5344CB8AC3E}">
        <p14:creationId xmlns:p14="http://schemas.microsoft.com/office/powerpoint/2010/main" val="2350816820"/>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779" y="173421"/>
            <a:ext cx="9317421" cy="65919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57280509"/>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90" y="126124"/>
            <a:ext cx="9648496" cy="6555641"/>
          </a:xfrm>
          <a:prstGeom prst="rect">
            <a:avLst/>
          </a:prstGeom>
        </p:spPr>
        <p:txBody>
          <a:bodyPr wrap="square">
            <a:spAutoFit/>
          </a:bodyPr>
          <a:lstStyle/>
          <a:p>
            <a:pPr indent="450215" algn="just">
              <a:spcAft>
                <a:spcPts val="0"/>
              </a:spcAft>
            </a:pPr>
            <a:r>
              <a:rPr lang="ru-RU" sz="2000" b="1" dirty="0">
                <a:latin typeface="Times New Roman"/>
                <a:ea typeface="Calibri"/>
                <a:cs typeface="Times New Roman"/>
              </a:rPr>
              <a:t>Инородные тела в глазу.</a:t>
            </a:r>
            <a:r>
              <a:rPr lang="ru-RU" sz="2000" dirty="0">
                <a:latin typeface="Times New Roman"/>
                <a:ea typeface="Calibri"/>
                <a:cs typeface="Times New Roman"/>
              </a:rPr>
              <a:t> Мелкие частицы металла и камня нередко попадают в глаз и вызывают его повреждение. Очень часто в конъюнктивальный мешок попадают мелкие соринки, песчинки, насекомые.</a:t>
            </a:r>
            <a:endParaRPr lang="ru-RU" sz="2000" dirty="0">
              <a:ea typeface="Calibri"/>
              <a:cs typeface="Times New Roman"/>
            </a:endParaRPr>
          </a:p>
          <a:p>
            <a:pPr indent="450215" algn="just">
              <a:spcAft>
                <a:spcPts val="0"/>
              </a:spcAft>
            </a:pPr>
            <a:r>
              <a:rPr lang="ru-RU" sz="2000" b="1" dirty="0">
                <a:latin typeface="Times New Roman"/>
                <a:ea typeface="Calibri"/>
                <a:cs typeface="Times New Roman"/>
              </a:rPr>
              <a:t>Симптомы.</a:t>
            </a:r>
            <a:r>
              <a:rPr lang="ru-RU" sz="2000" dirty="0">
                <a:latin typeface="Times New Roman"/>
                <a:ea typeface="Calibri"/>
                <a:cs typeface="Times New Roman"/>
              </a:rPr>
              <a:t> Возникает обильное отделение секрета глаза (слез) и непроизвольное смыкание век. Первая медицинская помощь. Совершенно недопустимы всевозможные домашние меры извлечения инородных тел. Такие больные нуждаются в немедленной специальной медицинской помощи.</a:t>
            </a:r>
            <a:endParaRPr lang="ru-RU" sz="2000" dirty="0">
              <a:ea typeface="Calibri"/>
              <a:cs typeface="Times New Roman"/>
            </a:endParaRPr>
          </a:p>
          <a:p>
            <a:pPr indent="450215" algn="just">
              <a:spcAft>
                <a:spcPts val="0"/>
              </a:spcAft>
            </a:pPr>
            <a:r>
              <a:rPr lang="ru-RU" sz="2000" b="1" dirty="0">
                <a:latin typeface="Times New Roman"/>
                <a:ea typeface="Calibri"/>
                <a:cs typeface="Times New Roman"/>
              </a:rPr>
              <a:t>При полной обструкции дыхательных путей</a:t>
            </a:r>
            <a:r>
              <a:rPr lang="ru-RU" sz="2000" dirty="0">
                <a:latin typeface="Times New Roman"/>
                <a:ea typeface="Calibri"/>
                <a:cs typeface="Times New Roman"/>
              </a:rPr>
              <a:t> (больной не способен говорить, дышать или кашлять и часто хватается за горло) необходимо срочное вмешательство. Для устранения обструкции дыхательных путей у взрослых применяют прием </a:t>
            </a:r>
            <a:r>
              <a:rPr lang="ru-RU" sz="2000" dirty="0" err="1">
                <a:latin typeface="Times New Roman"/>
                <a:ea typeface="Calibri"/>
                <a:cs typeface="Times New Roman"/>
              </a:rPr>
              <a:t>Геймлиха</a:t>
            </a:r>
            <a:r>
              <a:rPr lang="ru-RU" sz="2000" dirty="0">
                <a:latin typeface="Times New Roman"/>
                <a:ea typeface="Calibri"/>
                <a:cs typeface="Times New Roman"/>
              </a:rPr>
              <a:t>. Цель этого приема — резко вытолкнуть из легких достаточное количество воздуха, вызвав искусственный кашель достаточной интенсивности, чтобы удалить инородное тело.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Необходимо помнить о следующих аспектах этой процедуры: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подойти к стоящему или сидящему больному сзади, обхватить его руками вокруг талии, надавить на живот и произвести резкий толчок вверх. Нужно убедиться, что толчок выполняется в надлежащей анатомической точке (по средней линии живота между пупком и мечевидным отростком), чтобы свести к минимуму вероятность внутренних повреждений; </a:t>
            </a:r>
            <a:endParaRPr lang="ru-RU" sz="2000" dirty="0">
              <a:ea typeface="Calibri"/>
              <a:cs typeface="Times New Roman"/>
            </a:endParaRPr>
          </a:p>
          <a:p>
            <a:pPr indent="450215" algn="just">
              <a:spcAft>
                <a:spcPts val="0"/>
              </a:spcAft>
            </a:pPr>
            <a:r>
              <a:rPr lang="ru-RU" sz="2000" dirty="0">
                <a:latin typeface="Times New Roman"/>
                <a:ea typeface="Calibri"/>
                <a:cs typeface="Times New Roman"/>
              </a:rPr>
              <a:t>• каждый толчок должен быть выполнен как самостоятельный прием, с твердым намерением устранить обструкцию одним движением.</a:t>
            </a:r>
            <a:endParaRPr lang="ru-RU" sz="2000" dirty="0">
              <a:ea typeface="Calibri"/>
              <a:cs typeface="Times New Roman"/>
            </a:endParaRPr>
          </a:p>
        </p:txBody>
      </p:sp>
    </p:spTree>
    <p:extLst>
      <p:ext uri="{BB962C8B-B14F-4D97-AF65-F5344CB8AC3E}">
        <p14:creationId xmlns:p14="http://schemas.microsoft.com/office/powerpoint/2010/main" val="2297382630"/>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1889" y="0"/>
            <a:ext cx="9585434" cy="4801314"/>
          </a:xfrm>
          <a:prstGeom prst="rect">
            <a:avLst/>
          </a:prstGeom>
        </p:spPr>
        <p:txBody>
          <a:bodyPr wrap="square">
            <a:spAutoFit/>
          </a:bodyPr>
          <a:lstStyle/>
          <a:p>
            <a:pPr indent="450215" algn="ctr">
              <a:spcAft>
                <a:spcPts val="0"/>
              </a:spcAft>
            </a:pPr>
            <a:r>
              <a:rPr lang="ru-RU" b="1" dirty="0">
                <a:latin typeface="Times New Roman"/>
                <a:ea typeface="Calibri"/>
                <a:cs typeface="Times New Roman"/>
              </a:rPr>
              <a:t>Первая помощь при утоплении утопление</a:t>
            </a:r>
            <a:endParaRPr lang="ru-RU" sz="1400" dirty="0">
              <a:ea typeface="Calibri"/>
              <a:cs typeface="Times New Roman"/>
            </a:endParaRPr>
          </a:p>
          <a:p>
            <a:pPr indent="450215" algn="just">
              <a:spcAft>
                <a:spcPts val="0"/>
              </a:spcAft>
            </a:pPr>
            <a:r>
              <a:rPr lang="ru-RU" dirty="0">
                <a:latin typeface="Times New Roman"/>
                <a:ea typeface="Calibri"/>
                <a:cs typeface="Times New Roman"/>
              </a:rPr>
              <a:t>– вид механической асфиксии (удушья) в результате попадания воды в дыхательные пути. Утопление возможно при купании в водоемах, при наводнениях, авариях судов и т.п.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Вероятность утопления возрастает при: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большой скорости течения,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наличии водоворотов,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наличии ключевых источников, которые могут резко менять температуру воды на большом участке,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столкновении с посторонними плавающими предметами. </a:t>
            </a:r>
            <a:endParaRPr lang="ru-RU" sz="1400" dirty="0">
              <a:ea typeface="Calibri"/>
              <a:cs typeface="Times New Roman"/>
            </a:endParaRPr>
          </a:p>
          <a:p>
            <a:pPr indent="450215" algn="just">
              <a:spcAft>
                <a:spcPts val="0"/>
              </a:spcAft>
            </a:pPr>
            <a:r>
              <a:rPr lang="ru-RU" dirty="0">
                <a:latin typeface="Times New Roman"/>
                <a:ea typeface="Calibri"/>
                <a:cs typeface="Times New Roman"/>
              </a:rPr>
              <a:t>Признаки утопления: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потеря сознания;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отсутствие дыхания и кровообращения;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a:t>
            </a:r>
            <a:r>
              <a:rPr lang="ru-RU" dirty="0" err="1">
                <a:latin typeface="Times New Roman"/>
                <a:ea typeface="Calibri"/>
                <a:cs typeface="Times New Roman"/>
              </a:rPr>
              <a:t>синюшность</a:t>
            </a:r>
            <a:r>
              <a:rPr lang="ru-RU" dirty="0">
                <a:latin typeface="Times New Roman"/>
                <a:ea typeface="Calibri"/>
                <a:cs typeface="Times New Roman"/>
              </a:rPr>
              <a:t> или бледность кожных покровов;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холодное на ощупь тело;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выделение изо рта или носа воды или пенистой жидкости;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отсутствие рефлексов (сухожильных при поколачивании в области ниже надколенника; </a:t>
            </a:r>
            <a:endParaRPr lang="ru-RU" sz="1400" dirty="0">
              <a:ea typeface="Calibri"/>
              <a:cs typeface="Times New Roman"/>
            </a:endParaRPr>
          </a:p>
          <a:p>
            <a:pPr indent="450215" algn="just">
              <a:spcAft>
                <a:spcPts val="0"/>
              </a:spcAft>
            </a:pPr>
            <a:r>
              <a:rPr lang="ru-RU" dirty="0">
                <a:latin typeface="Times New Roman"/>
                <a:ea typeface="Calibri"/>
                <a:cs typeface="Times New Roman"/>
                <a:sym typeface="Symbol"/>
              </a:rPr>
              <a:t></a:t>
            </a:r>
            <a:r>
              <a:rPr lang="ru-RU" dirty="0">
                <a:latin typeface="Times New Roman"/>
                <a:ea typeface="Calibri"/>
                <a:cs typeface="Times New Roman"/>
              </a:rPr>
              <a:t> отсутствие реакции зрачков на свет. </a:t>
            </a:r>
            <a:endParaRPr lang="ru-RU" sz="1400" dirty="0">
              <a:ea typeface="Calibri"/>
              <a:cs typeface="Times New Roman"/>
            </a:endParaRPr>
          </a:p>
        </p:txBody>
      </p:sp>
      <p:pic>
        <p:nvPicPr>
          <p:cNvPr id="665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599" y="4801314"/>
            <a:ext cx="7126014" cy="20566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84543465"/>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 y="189186"/>
            <a:ext cx="9067800" cy="64638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30353325"/>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0359" y="0"/>
            <a:ext cx="9664262" cy="6863417"/>
          </a:xfrm>
          <a:prstGeom prst="rect">
            <a:avLst/>
          </a:prstGeom>
        </p:spPr>
        <p:txBody>
          <a:bodyPr wrap="square">
            <a:spAutoFit/>
          </a:bodyPr>
          <a:lstStyle/>
          <a:p>
            <a:pPr indent="725488" algn="just">
              <a:spcAft>
                <a:spcPts val="0"/>
              </a:spcAft>
            </a:pPr>
            <a:r>
              <a:rPr lang="ru-RU" sz="2000" b="1" dirty="0">
                <a:latin typeface="Times New Roman"/>
                <a:ea typeface="Calibri"/>
                <a:cs typeface="Times New Roman"/>
              </a:rPr>
              <a:t>Первая помощь</a:t>
            </a:r>
            <a:r>
              <a:rPr lang="ru-RU" sz="2000" dirty="0">
                <a:latin typeface="Times New Roman"/>
                <a:ea typeface="Calibri"/>
                <a:cs typeface="Times New Roman"/>
              </a:rPr>
              <a:t>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Выделяют </a:t>
            </a:r>
            <a:r>
              <a:rPr lang="ru-RU" sz="2000" b="1" dirty="0">
                <a:latin typeface="Times New Roman"/>
                <a:ea typeface="Calibri"/>
                <a:cs typeface="Times New Roman"/>
              </a:rPr>
              <a:t>два этапа</a:t>
            </a:r>
            <a:r>
              <a:rPr lang="ru-RU" sz="2000" dirty="0">
                <a:latin typeface="Times New Roman"/>
                <a:ea typeface="Calibri"/>
                <a:cs typeface="Times New Roman"/>
              </a:rPr>
              <a:t> оказания помощи при утоплении. </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Первый</a:t>
            </a:r>
            <a:r>
              <a:rPr lang="ru-RU" sz="2000" dirty="0">
                <a:latin typeface="Times New Roman"/>
                <a:ea typeface="Calibri"/>
                <a:cs typeface="Times New Roman"/>
              </a:rPr>
              <a:t> – это действия спасателя непосредственно в воде, когда утопающий еще в сознании, предпринимает активные действия и в состоянии самостоятельно держаться на поверхности.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В </a:t>
            </a:r>
            <a:r>
              <a:rPr lang="ru-RU" sz="2000" dirty="0">
                <a:latin typeface="Times New Roman"/>
                <a:ea typeface="Calibri"/>
                <a:cs typeface="Times New Roman"/>
              </a:rPr>
              <a:t>этом случае есть реальная возможность не допустить трагедии и отделаться лишь «легким испугом».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Но </a:t>
            </a:r>
            <a:r>
              <a:rPr lang="ru-RU" sz="2000" dirty="0">
                <a:latin typeface="Times New Roman"/>
                <a:ea typeface="Calibri"/>
                <a:cs typeface="Times New Roman"/>
              </a:rPr>
              <a:t>именно этот вариант представляет наибольшую опасность для спасателя и требует от него, прежде всего, умения плавать, хорошей физической подготовки и владения специальными приемами подхода к тонущему человеку, а главное – умения освобождаться от «мертвых» захватов.</a:t>
            </a:r>
            <a:endParaRPr lang="ru-RU" sz="2000" dirty="0">
              <a:ea typeface="Calibri"/>
              <a:cs typeface="Times New Roman"/>
            </a:endParaRPr>
          </a:p>
          <a:p>
            <a:pPr indent="725488" algn="just">
              <a:spcAft>
                <a:spcPts val="0"/>
              </a:spcAft>
            </a:pPr>
            <a:r>
              <a:rPr lang="ru-RU" sz="2000" b="1" dirty="0">
                <a:latin typeface="Times New Roman"/>
                <a:ea typeface="Calibri"/>
                <a:cs typeface="Times New Roman"/>
              </a:rPr>
              <a:t>Панический страх утопающего – смертельная опасность для спасателя!</a:t>
            </a:r>
            <a:r>
              <a:rPr lang="ru-RU" sz="2000" dirty="0">
                <a:latin typeface="Times New Roman"/>
                <a:ea typeface="Calibri"/>
                <a:cs typeface="Times New Roman"/>
              </a:rPr>
              <a:t> Подплыть к тонущему надо сзади, схватить его за волосы или под мышки, перевернуть лицом вверх и удерживать голову над поверхностью воды.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Сохраняя </a:t>
            </a:r>
            <a:r>
              <a:rPr lang="ru-RU" sz="2000" dirty="0">
                <a:latin typeface="Times New Roman"/>
                <a:ea typeface="Calibri"/>
                <a:cs typeface="Times New Roman"/>
              </a:rPr>
              <a:t>такое положение утопающего, плыть к берегу. Если поблизости есть лодка, то пострадавшего втаскивают в нее. </a:t>
            </a:r>
            <a:endParaRPr lang="ru-RU" sz="2000" dirty="0">
              <a:ea typeface="Calibri"/>
              <a:cs typeface="Times New Roman"/>
            </a:endParaRPr>
          </a:p>
          <a:p>
            <a:pPr indent="725488" algn="just">
              <a:spcAft>
                <a:spcPts val="0"/>
              </a:spcAft>
            </a:pPr>
            <a:r>
              <a:rPr lang="ru-RU" sz="2000" dirty="0">
                <a:latin typeface="Times New Roman"/>
                <a:ea typeface="Calibri"/>
                <a:cs typeface="Times New Roman"/>
              </a:rPr>
              <a:t>Оказание первой помощи начинается сразу же после извлечения утопающего из воды.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При </a:t>
            </a:r>
            <a:r>
              <a:rPr lang="ru-RU" sz="2000" dirty="0">
                <a:latin typeface="Times New Roman"/>
                <a:ea typeface="Calibri"/>
                <a:cs typeface="Times New Roman"/>
              </a:rPr>
              <a:t>проведении реанимационных мероприятий крайне важное значение имеет фактор времени. </a:t>
            </a:r>
            <a:endParaRPr lang="ru-RU" sz="2000" dirty="0" smtClean="0">
              <a:latin typeface="Times New Roman"/>
              <a:ea typeface="Calibri"/>
              <a:cs typeface="Times New Roman"/>
            </a:endParaRPr>
          </a:p>
          <a:p>
            <a:pPr indent="725488" algn="just">
              <a:spcAft>
                <a:spcPts val="0"/>
              </a:spcAft>
            </a:pPr>
            <a:r>
              <a:rPr lang="ru-RU" sz="2000" dirty="0" smtClean="0">
                <a:latin typeface="Times New Roman"/>
                <a:ea typeface="Calibri"/>
                <a:cs typeface="Times New Roman"/>
              </a:rPr>
              <a:t>Чем </a:t>
            </a:r>
            <a:r>
              <a:rPr lang="ru-RU" sz="2000" dirty="0">
                <a:latin typeface="Times New Roman"/>
                <a:ea typeface="Calibri"/>
                <a:cs typeface="Times New Roman"/>
              </a:rPr>
              <a:t>раньше начато оживление, тем больше шансов на успех. Исходя из этого, искусственное дыхание желательно начинать уже на воде. </a:t>
            </a:r>
            <a:endParaRPr lang="ru-RU" sz="2000" dirty="0">
              <a:ea typeface="Calibri"/>
              <a:cs typeface="Times New Roman"/>
            </a:endParaRPr>
          </a:p>
        </p:txBody>
      </p:sp>
    </p:spTree>
    <p:extLst>
      <p:ext uri="{BB962C8B-B14F-4D97-AF65-F5344CB8AC3E}">
        <p14:creationId xmlns:p14="http://schemas.microsoft.com/office/powerpoint/2010/main" val="222115515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Небеса">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61DDDE80-2DFA-4F2A-B66F-72059846BDAA}"/>
    </a:ext>
  </a:extLst>
</a:theme>
</file>

<file path=docProps/app.xml><?xml version="1.0" encoding="utf-8"?>
<Properties xmlns="http://schemas.openxmlformats.org/officeDocument/2006/extended-properties" xmlns:vt="http://schemas.openxmlformats.org/officeDocument/2006/docPropsVTypes">
  <Template>TM03457452[[fn=Небесная]]</Template>
  <TotalTime>1074</TotalTime>
  <Words>15636</Words>
  <Application>Microsoft Office PowerPoint</Application>
  <PresentationFormat>Лист A4 (210x297 мм)</PresentationFormat>
  <Paragraphs>619</Paragraphs>
  <Slides>129</Slides>
  <Notes>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129</vt:i4>
      </vt:variant>
    </vt:vector>
  </HeadingPairs>
  <TitlesOfParts>
    <vt:vector size="135" baseType="lpstr">
      <vt:lpstr>Arial</vt:lpstr>
      <vt:lpstr>Calibri</vt:lpstr>
      <vt:lpstr>Calibri Light</vt:lpstr>
      <vt:lpstr>Symbol</vt:lpstr>
      <vt:lpstr>Times New Roman</vt:lpstr>
      <vt:lpstr>Небеса</vt:lpstr>
      <vt:lpstr>Первая     доврачебная     помощь</vt:lpstr>
      <vt:lpstr>Презентация PowerPoint</vt:lpstr>
      <vt:lpstr>Презентация PowerPoint</vt:lpstr>
      <vt:lpstr>Презентация PowerPoint</vt:lpstr>
      <vt:lpstr> </vt:lpstr>
      <vt:lpstr> </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Student_XxX</dc:creator>
  <cp:lastModifiedBy>Учетная запись Майкрософт</cp:lastModifiedBy>
  <cp:revision>89</cp:revision>
  <dcterms:created xsi:type="dcterms:W3CDTF">2018-12-02T12:28:48Z</dcterms:created>
  <dcterms:modified xsi:type="dcterms:W3CDTF">2024-04-30T04:50:00Z</dcterms:modified>
</cp:coreProperties>
</file>

<file path=docProps/thumbnail.jpeg>
</file>